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34" r:id="rId26"/>
    <p:sldId id="306" r:id="rId27"/>
    <p:sldId id="308" r:id="rId28"/>
    <p:sldId id="335" r:id="rId29"/>
    <p:sldId id="309" r:id="rId30"/>
    <p:sldId id="310" r:id="rId31"/>
    <p:sldId id="311" r:id="rId32"/>
    <p:sldId id="312" r:id="rId33"/>
    <p:sldId id="314" r:id="rId34"/>
    <p:sldId id="313" r:id="rId35"/>
    <p:sldId id="315" r:id="rId36"/>
    <p:sldId id="336" r:id="rId37"/>
    <p:sldId id="317" r:id="rId38"/>
    <p:sldId id="294" r:id="rId39"/>
    <p:sldId id="296" r:id="rId40"/>
    <p:sldId id="337" r:id="rId41"/>
    <p:sldId id="319" r:id="rId42"/>
    <p:sldId id="338" r:id="rId43"/>
    <p:sldId id="339" r:id="rId44"/>
    <p:sldId id="321" r:id="rId45"/>
    <p:sldId id="340" r:id="rId46"/>
    <p:sldId id="322" r:id="rId47"/>
    <p:sldId id="324" r:id="rId48"/>
    <p:sldId id="341"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258897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05362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oma777/Applied-data-science-capston-course/blob/main/Data%20Collection%20using%20web%20scrapp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oma777/Applied-data-science-capston-cours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oma777/Applied-data-science-capston-course/blob/main/EDA%20with%20Data%20visualization%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oma777/Applied-data-science-capston-cours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oma777/Applied-data-science-capston-course/blob/main/Fol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oma777/Applied-data-science-capston-course/blob/main/app_plot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oma777/Applied-data-science-capston-course/blob/main/P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Homa777/Applied-data-science-capston-course/blob/main/app_ploty_dash.py"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oma777/Applied-data-science-capston-course/blob/main/Data%20collection_API%20Falcon%209.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&lt;Homa </a:t>
            </a:r>
            <a:r>
              <a:rPr lang="en-US" dirty="0" err="1">
                <a:solidFill>
                  <a:schemeClr val="bg2"/>
                </a:solidFill>
                <a:latin typeface="Abadi"/>
                <a:ea typeface="SF Pro" pitchFamily="2" charset="0"/>
                <a:cs typeface="SF Pro" pitchFamily="2" charset="0"/>
              </a:rPr>
              <a:t>Sarlak</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&lt;2023-07-21&gt;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205372" cy="4080885"/>
          </a:xfrm>
          <a:prstGeom prst="rect">
            <a:avLst/>
          </a:prstGeom>
        </p:spPr>
        <p:txBody>
          <a:bodyPr lIns="91440" tIns="45720" rIns="91440" bIns="45720" anchor="t">
            <a:noAutofit/>
          </a:bodyPr>
          <a:lstStyle/>
          <a:p>
            <a:pPr marL="0" indent="0">
              <a:lnSpc>
                <a:spcPct val="100000"/>
              </a:lnSpc>
              <a:spcBef>
                <a:spcPts val="1400"/>
              </a:spcBef>
              <a:buNone/>
            </a:pPr>
            <a:r>
              <a:rPr lang="en-US" sz="2200" b="1" dirty="0">
                <a:solidFill>
                  <a:schemeClr val="accent3">
                    <a:lumMod val="25000"/>
                  </a:schemeClr>
                </a:solidFill>
                <a:latin typeface="Abadi"/>
              </a:rPr>
              <a:t>Present your web scraping process using key phrases and flowcharts</a:t>
            </a:r>
          </a:p>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GitHub URL of the completed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https://github.com/Homa777/Applied-data-science-capston-course/blob/main/Data%20Collection%20using%20web%20scrapping%20.ipynb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34373" y="1394836"/>
            <a:ext cx="6302825" cy="4924514"/>
          </a:xfrm>
          <a:prstGeom prst="rect">
            <a:avLst/>
          </a:prstGeom>
        </p:spPr>
        <p:txBody>
          <a:bodyPr/>
          <a:lstStyle/>
          <a:p>
            <a:pPr marL="0" indent="0">
              <a:buNone/>
            </a:pPr>
            <a:r>
              <a:rPr lang="en-US" sz="2200" b="1"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a landing outcome label from Outcome column to determine the success rate</a:t>
            </a:r>
          </a:p>
          <a:p>
            <a:r>
              <a:rPr lang="en-US" sz="2200" dirty="0">
                <a:solidFill>
                  <a:schemeClr val="accent3">
                    <a:lumMod val="25000"/>
                  </a:schemeClr>
                </a:solidFill>
                <a:latin typeface="Abadi" panose="020B0604020104020204" pitchFamily="34" charset="0"/>
              </a:rPr>
              <a:t>Exported the result into CSV file</a:t>
            </a:r>
          </a:p>
          <a:p>
            <a:pPr marL="0" indent="0">
              <a:buNone/>
            </a:pPr>
            <a:r>
              <a:rPr lang="en-US" sz="2200" b="1" dirty="0">
                <a:solidFill>
                  <a:schemeClr val="accent3">
                    <a:lumMod val="25000"/>
                  </a:schemeClr>
                </a:solidFill>
                <a:latin typeface="Abadi" panose="020B0604020104020204" pitchFamily="34" charset="0"/>
              </a:rPr>
              <a:t>The GitHub URL of completed data wrangling:</a:t>
            </a:r>
          </a:p>
          <a:p>
            <a:r>
              <a:rPr lang="en-US" sz="2400" dirty="0">
                <a:hlinkClick r:id="rId3"/>
              </a:rPr>
              <a:t>https://github.com/Homa777/Applied-data-science-capston-course/blob/main/Data%20wrangling.ipynb</a:t>
            </a:r>
            <a:endParaRPr lang="en-US" sz="24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572DB876-4DA2-A64E-9E20-F1C6A51662E4}"/>
              </a:ext>
            </a:extLst>
          </p:cNvPr>
          <p:cNvPicPr>
            <a:picLocks noChangeAspect="1"/>
          </p:cNvPicPr>
          <p:nvPr/>
        </p:nvPicPr>
        <p:blipFill>
          <a:blip r:embed="rId4"/>
          <a:stretch>
            <a:fillRect/>
          </a:stretch>
        </p:blipFill>
        <p:spPr>
          <a:xfrm>
            <a:off x="553034" y="1643838"/>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5990" y="1345177"/>
            <a:ext cx="9939318" cy="5082033"/>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Visualized the relationship between following variables to get insight from data</a:t>
            </a:r>
          </a:p>
          <a:p>
            <a:pPr marL="0" indent="0">
              <a:lnSpc>
                <a:spcPct val="100000"/>
              </a:lnSpc>
              <a:spcBef>
                <a:spcPts val="1400"/>
              </a:spcBef>
              <a:buNone/>
            </a:pPr>
            <a:r>
              <a:rPr lang="en-US" sz="2200" dirty="0">
                <a:solidFill>
                  <a:schemeClr val="accent3">
                    <a:lumMod val="25000"/>
                  </a:schemeClr>
                </a:solidFill>
                <a:latin typeface="Abadi"/>
              </a:rPr>
              <a:t> - Flight number and launch Site</a:t>
            </a:r>
          </a:p>
          <a:p>
            <a:pPr marL="0" indent="0">
              <a:lnSpc>
                <a:spcPct val="100000"/>
              </a:lnSpc>
              <a:spcBef>
                <a:spcPts val="1400"/>
              </a:spcBef>
              <a:buNone/>
            </a:pPr>
            <a:r>
              <a:rPr lang="en-US" sz="2200" dirty="0">
                <a:solidFill>
                  <a:schemeClr val="accent3">
                    <a:lumMod val="25000"/>
                  </a:schemeClr>
                </a:solidFill>
                <a:latin typeface="Abadi"/>
              </a:rPr>
              <a:t> - Payload and launch site</a:t>
            </a:r>
          </a:p>
          <a:p>
            <a:pPr marL="0" indent="0">
              <a:lnSpc>
                <a:spcPct val="100000"/>
              </a:lnSpc>
              <a:spcBef>
                <a:spcPts val="1400"/>
              </a:spcBef>
              <a:buNone/>
            </a:pPr>
            <a:r>
              <a:rPr lang="en-US" sz="2200" dirty="0">
                <a:solidFill>
                  <a:schemeClr val="accent3">
                    <a:lumMod val="25000"/>
                  </a:schemeClr>
                </a:solidFill>
                <a:latin typeface="Abadi"/>
              </a:rPr>
              <a:t> - Success rate of each orbit type</a:t>
            </a:r>
          </a:p>
          <a:p>
            <a:pPr marL="0" indent="0">
              <a:lnSpc>
                <a:spcPct val="100000"/>
              </a:lnSpc>
              <a:spcBef>
                <a:spcPts val="1400"/>
              </a:spcBef>
              <a:buNone/>
            </a:pPr>
            <a:r>
              <a:rPr lang="en-US" sz="2200" dirty="0">
                <a:solidFill>
                  <a:schemeClr val="accent3">
                    <a:lumMod val="25000"/>
                  </a:schemeClr>
                </a:solidFill>
                <a:latin typeface="Abadi"/>
              </a:rPr>
              <a:t> - Flight number and orbit type</a:t>
            </a:r>
          </a:p>
          <a:p>
            <a:pPr marL="0" indent="0">
              <a:lnSpc>
                <a:spcPct val="100000"/>
              </a:lnSpc>
              <a:spcBef>
                <a:spcPts val="1400"/>
              </a:spcBef>
              <a:buNone/>
            </a:pPr>
            <a:r>
              <a:rPr lang="en-US" sz="2200" dirty="0">
                <a:solidFill>
                  <a:schemeClr val="accent3">
                    <a:lumMod val="25000"/>
                  </a:schemeClr>
                </a:solidFill>
                <a:latin typeface="Abadi"/>
              </a:rPr>
              <a:t> - Launch success yearly trend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Add the GitHub URL of your completed EDA with data visualization:</a:t>
            </a:r>
          </a:p>
          <a:p>
            <a:r>
              <a:rPr lang="en-US" sz="2400" dirty="0">
                <a:hlinkClick r:id="rId3"/>
              </a:rPr>
              <a:t>https://github.com/Homa777/Applied-data-science-capston-course/blob/main/EDA%20with%20Data%20visualization%20.ipynb</a:t>
            </a:r>
            <a:endParaRPr lang="en-US" sz="2400"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the SQL queries you performed</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https://github.com/Homa777/Applied-data-science-capston-course/blob/main/jupyter-labs-eda-sql-coursera_sqllite.ipynb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The object we calculated: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Failure or success assigned to class 0 and 1. (0) for failure and 1 for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Found which launch sites have relatively high success rate using clustering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Distance between launch sites and its proximities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Why we calculate distance between launch sites to its proximities?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To see if launch sites are near railways, highways or cities</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https://github.com/Homa777/Applied-data-science-capston-course/blob/main/Folum.ipynb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   Plots/graphs and interactions added to a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 Pie charts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Reason: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To show the total launches by a certain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Scatter graph</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  Reason: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To show the relationship with Outcome and Payload Mass (Kg)</a:t>
            </a:r>
            <a:endParaRPr lang="en-US" sz="2200" b="1" dirty="0">
              <a:solidFill>
                <a:schemeClr val="accent3">
                  <a:lumMod val="25000"/>
                </a:schemeClr>
              </a:solidFill>
              <a:latin typeface="Abadi" panose="020B0604020104020204" pitchFamily="34" charset="0"/>
            </a:endParaRPr>
          </a:p>
          <a:p>
            <a:pPr marL="0" indent="0">
              <a:buNone/>
            </a:pPr>
            <a:r>
              <a:rPr lang="en-US" sz="2200" dirty="0" err="1">
                <a:solidFill>
                  <a:schemeClr val="accent3">
                    <a:lumMod val="25000"/>
                  </a:schemeClr>
                </a:solidFill>
                <a:latin typeface="Abadi" panose="020B0604020104020204" pitchFamily="34" charset="0"/>
              </a:rPr>
              <a:t>Github</a:t>
            </a:r>
            <a:r>
              <a:rPr lang="en-US" dirty="0"/>
              <a:t>: </a:t>
            </a:r>
            <a:r>
              <a:rPr lang="en-US" dirty="0">
                <a:hlinkClick r:id="rId3"/>
              </a:rPr>
              <a:t>https://github.com/Homa777/Applied-data-science-capston-course/blob/main/app_ploty_dash.py</a:t>
            </a: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976" y="1265498"/>
            <a:ext cx="10383866" cy="5398774"/>
          </a:xfrm>
          <a:prstGeom prst="rect">
            <a:avLst/>
          </a:prstGeom>
        </p:spPr>
        <p:style>
          <a:lnRef idx="2">
            <a:schemeClr val="accent6"/>
          </a:lnRef>
          <a:fillRef idx="1">
            <a:schemeClr val="lt1"/>
          </a:fillRef>
          <a:effectRef idx="0">
            <a:schemeClr val="accent6"/>
          </a:effectRef>
          <a:fontRef idx="minor">
            <a:schemeClr val="dk1"/>
          </a:fontRef>
        </p:style>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https://github.com/Homa777/Applied-data-science-capston-course/blob/main/Pediction.ipynb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2EB2EBB7-E353-C415-E457-A31493E7DE07}"/>
              </a:ext>
            </a:extLst>
          </p:cNvPr>
          <p:cNvSpPr/>
          <p:nvPr/>
        </p:nvSpPr>
        <p:spPr>
          <a:xfrm>
            <a:off x="914400" y="1363850"/>
            <a:ext cx="2340244" cy="85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ple-system"/>
              </a:rPr>
              <a:t>load data using </a:t>
            </a:r>
            <a:r>
              <a:rPr lang="en-US" dirty="0" err="1">
                <a:latin typeface="-apple-system"/>
              </a:rPr>
              <a:t>numpy</a:t>
            </a:r>
            <a:r>
              <a:rPr lang="en-US" dirty="0">
                <a:latin typeface="-apple-system"/>
              </a:rPr>
              <a:t> and pandas</a:t>
            </a:r>
            <a:endParaRPr lang="en-CA" dirty="0">
              <a:latin typeface="-apple-system"/>
            </a:endParaRPr>
          </a:p>
        </p:txBody>
      </p:sp>
      <p:sp>
        <p:nvSpPr>
          <p:cNvPr id="6" name="Oval 5">
            <a:extLst>
              <a:ext uri="{FF2B5EF4-FFF2-40B4-BE49-F238E27FC236}">
                <a16:creationId xmlns:a16="http://schemas.microsoft.com/office/drawing/2014/main" id="{DB24F81B-D149-BFF8-E857-B6A2F8331598}"/>
              </a:ext>
            </a:extLst>
          </p:cNvPr>
          <p:cNvSpPr/>
          <p:nvPr/>
        </p:nvSpPr>
        <p:spPr>
          <a:xfrm>
            <a:off x="2455033" y="2948938"/>
            <a:ext cx="2464231" cy="5673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 data</a:t>
            </a:r>
            <a:endParaRPr lang="en-CA" dirty="0"/>
          </a:p>
        </p:txBody>
      </p:sp>
      <p:sp>
        <p:nvSpPr>
          <p:cNvPr id="9" name="Oval 8">
            <a:extLst>
              <a:ext uri="{FF2B5EF4-FFF2-40B4-BE49-F238E27FC236}">
                <a16:creationId xmlns:a16="http://schemas.microsoft.com/office/drawing/2014/main" id="{F8BA600D-65B7-FF43-2DF4-EA37D9009FF5}"/>
              </a:ext>
            </a:extLst>
          </p:cNvPr>
          <p:cNvSpPr/>
          <p:nvPr/>
        </p:nvSpPr>
        <p:spPr>
          <a:xfrm>
            <a:off x="8016212" y="1374486"/>
            <a:ext cx="2418525" cy="745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 data</a:t>
            </a:r>
            <a:endParaRPr lang="en-CA" dirty="0"/>
          </a:p>
        </p:txBody>
      </p:sp>
      <p:sp>
        <p:nvSpPr>
          <p:cNvPr id="17" name="Rectangle: Rounded Corners 16">
            <a:extLst>
              <a:ext uri="{FF2B5EF4-FFF2-40B4-BE49-F238E27FC236}">
                <a16:creationId xmlns:a16="http://schemas.microsoft.com/office/drawing/2014/main" id="{73889645-58C5-9D61-5F5B-5321F915C6D6}"/>
              </a:ext>
            </a:extLst>
          </p:cNvPr>
          <p:cNvSpPr/>
          <p:nvPr/>
        </p:nvSpPr>
        <p:spPr>
          <a:xfrm>
            <a:off x="871070" y="4038827"/>
            <a:ext cx="2606158" cy="1568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Built ML model and define hyperparameters using </a:t>
            </a:r>
            <a:r>
              <a:rPr lang="en-US" dirty="0" err="1"/>
              <a:t>GridSearchCV</a:t>
            </a:r>
            <a:endParaRPr lang="en-CA" dirty="0"/>
          </a:p>
        </p:txBody>
      </p:sp>
      <p:sp>
        <p:nvSpPr>
          <p:cNvPr id="18" name="Rectangle 17">
            <a:extLst>
              <a:ext uri="{FF2B5EF4-FFF2-40B4-BE49-F238E27FC236}">
                <a16:creationId xmlns:a16="http://schemas.microsoft.com/office/drawing/2014/main" id="{EC92D5B1-D1AA-B671-21B4-0F5EAD614DF4}"/>
              </a:ext>
            </a:extLst>
          </p:cNvPr>
          <p:cNvSpPr/>
          <p:nvPr/>
        </p:nvSpPr>
        <p:spPr>
          <a:xfrm>
            <a:off x="4355024" y="4070148"/>
            <a:ext cx="2189986" cy="292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Logestic</a:t>
            </a:r>
            <a:r>
              <a:rPr lang="en-US" dirty="0"/>
              <a:t> regression</a:t>
            </a:r>
            <a:endParaRPr lang="en-CA" dirty="0"/>
          </a:p>
        </p:txBody>
      </p:sp>
      <p:sp>
        <p:nvSpPr>
          <p:cNvPr id="19" name="Rectangle 18">
            <a:extLst>
              <a:ext uri="{FF2B5EF4-FFF2-40B4-BE49-F238E27FC236}">
                <a16:creationId xmlns:a16="http://schemas.microsoft.com/office/drawing/2014/main" id="{B3587087-4D65-483D-63D8-CC7C1AC7657E}"/>
              </a:ext>
            </a:extLst>
          </p:cNvPr>
          <p:cNvSpPr/>
          <p:nvPr/>
        </p:nvSpPr>
        <p:spPr>
          <a:xfrm>
            <a:off x="4355024" y="4435409"/>
            <a:ext cx="2189986" cy="2536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SVM</a:t>
            </a:r>
            <a:endParaRPr lang="en-CA" dirty="0"/>
          </a:p>
        </p:txBody>
      </p:sp>
      <p:sp>
        <p:nvSpPr>
          <p:cNvPr id="20" name="Rectangle 19">
            <a:extLst>
              <a:ext uri="{FF2B5EF4-FFF2-40B4-BE49-F238E27FC236}">
                <a16:creationId xmlns:a16="http://schemas.microsoft.com/office/drawing/2014/main" id="{D9F32CEC-19D2-4E60-AB2F-698A36D458BB}"/>
              </a:ext>
            </a:extLst>
          </p:cNvPr>
          <p:cNvSpPr/>
          <p:nvPr/>
        </p:nvSpPr>
        <p:spPr>
          <a:xfrm>
            <a:off x="4355024" y="4761435"/>
            <a:ext cx="2189986" cy="278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decision tree</a:t>
            </a:r>
            <a:endParaRPr lang="en-CA" dirty="0"/>
          </a:p>
        </p:txBody>
      </p:sp>
      <p:sp>
        <p:nvSpPr>
          <p:cNvPr id="23" name="Rectangle: Rounded Corners 22">
            <a:extLst>
              <a:ext uri="{FF2B5EF4-FFF2-40B4-BE49-F238E27FC236}">
                <a16:creationId xmlns:a16="http://schemas.microsoft.com/office/drawing/2014/main" id="{043F28B6-0F0A-F848-6842-4CC3C46E9F24}"/>
              </a:ext>
            </a:extLst>
          </p:cNvPr>
          <p:cNvSpPr/>
          <p:nvPr/>
        </p:nvSpPr>
        <p:spPr>
          <a:xfrm>
            <a:off x="4652134" y="1507509"/>
            <a:ext cx="2231756" cy="5278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0" i="0" dirty="0">
                <a:effectLst/>
                <a:latin typeface="-apple-system"/>
              </a:rPr>
              <a:t>Standardize data</a:t>
            </a:r>
            <a:endParaRPr lang="en-CA" dirty="0"/>
          </a:p>
        </p:txBody>
      </p:sp>
      <p:sp>
        <p:nvSpPr>
          <p:cNvPr id="40" name="Rectangle 39">
            <a:extLst>
              <a:ext uri="{FF2B5EF4-FFF2-40B4-BE49-F238E27FC236}">
                <a16:creationId xmlns:a16="http://schemas.microsoft.com/office/drawing/2014/main" id="{28F279AC-97CE-07C4-5AA4-6BA3260F14B4}"/>
              </a:ext>
            </a:extLst>
          </p:cNvPr>
          <p:cNvSpPr/>
          <p:nvPr/>
        </p:nvSpPr>
        <p:spPr>
          <a:xfrm>
            <a:off x="4355024" y="5109331"/>
            <a:ext cx="2189986" cy="2787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KNN</a:t>
            </a:r>
            <a:endParaRPr lang="en-CA" dirty="0"/>
          </a:p>
        </p:txBody>
      </p:sp>
      <p:sp>
        <p:nvSpPr>
          <p:cNvPr id="44" name="Arrow: Right 43">
            <a:extLst>
              <a:ext uri="{FF2B5EF4-FFF2-40B4-BE49-F238E27FC236}">
                <a16:creationId xmlns:a16="http://schemas.microsoft.com/office/drawing/2014/main" id="{19D916B4-37EE-BD05-D566-2601F3038A6A}"/>
              </a:ext>
            </a:extLst>
          </p:cNvPr>
          <p:cNvSpPr/>
          <p:nvPr/>
        </p:nvSpPr>
        <p:spPr>
          <a:xfrm>
            <a:off x="3477229" y="4572787"/>
            <a:ext cx="872472" cy="3566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60B806D1-C125-20F6-7A45-7E7922290350}"/>
              </a:ext>
            </a:extLst>
          </p:cNvPr>
          <p:cNvSpPr/>
          <p:nvPr/>
        </p:nvSpPr>
        <p:spPr>
          <a:xfrm>
            <a:off x="8016212" y="2653359"/>
            <a:ext cx="2372817" cy="636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Accuracy as metric</a:t>
            </a:r>
            <a:endParaRPr lang="en-CA" dirty="0"/>
          </a:p>
        </p:txBody>
      </p:sp>
      <p:sp>
        <p:nvSpPr>
          <p:cNvPr id="50" name="Oval 49">
            <a:extLst>
              <a:ext uri="{FF2B5EF4-FFF2-40B4-BE49-F238E27FC236}">
                <a16:creationId xmlns:a16="http://schemas.microsoft.com/office/drawing/2014/main" id="{39FC9988-0A4B-1FFA-A96E-148A8FFD59F2}"/>
              </a:ext>
            </a:extLst>
          </p:cNvPr>
          <p:cNvSpPr/>
          <p:nvPr/>
        </p:nvSpPr>
        <p:spPr>
          <a:xfrm>
            <a:off x="7677566" y="4275400"/>
            <a:ext cx="3050108" cy="7855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Best classification model is DT</a:t>
            </a:r>
            <a:endParaRPr lang="en-CA" dirty="0"/>
          </a:p>
        </p:txBody>
      </p:sp>
      <p:cxnSp>
        <p:nvCxnSpPr>
          <p:cNvPr id="54" name="Straight Arrow Connector 53">
            <a:extLst>
              <a:ext uri="{FF2B5EF4-FFF2-40B4-BE49-F238E27FC236}">
                <a16:creationId xmlns:a16="http://schemas.microsoft.com/office/drawing/2014/main" id="{5E88DB87-EC6E-7107-CB31-6D032CA6E713}"/>
              </a:ext>
            </a:extLst>
          </p:cNvPr>
          <p:cNvCxnSpPr>
            <a:stCxn id="2" idx="3"/>
          </p:cNvCxnSpPr>
          <p:nvPr/>
        </p:nvCxnSpPr>
        <p:spPr>
          <a:xfrm flipV="1">
            <a:off x="3254644" y="1786788"/>
            <a:ext cx="1397490" cy="6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8F356F-A344-6FE7-7325-2A15C6B40B3B}"/>
              </a:ext>
            </a:extLst>
          </p:cNvPr>
          <p:cNvCxnSpPr>
            <a:stCxn id="23" idx="3"/>
          </p:cNvCxnSpPr>
          <p:nvPr/>
        </p:nvCxnSpPr>
        <p:spPr>
          <a:xfrm>
            <a:off x="6883890" y="1771423"/>
            <a:ext cx="113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913A32E8-16B8-CA4E-80C5-EA8612FC7819}"/>
              </a:ext>
            </a:extLst>
          </p:cNvPr>
          <p:cNvCxnSpPr/>
          <p:nvPr/>
        </p:nvCxnSpPr>
        <p:spPr>
          <a:xfrm rot="5400000">
            <a:off x="4688242" y="2268442"/>
            <a:ext cx="1197270" cy="731063"/>
          </a:xfrm>
          <a:prstGeom prst="bentConnector3">
            <a:avLst>
              <a:gd name="adj1" fmla="val 991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918FD2A6-764A-644C-F055-B89A27C87BFC}"/>
              </a:ext>
            </a:extLst>
          </p:cNvPr>
          <p:cNvCxnSpPr>
            <a:cxnSpLocks/>
          </p:cNvCxnSpPr>
          <p:nvPr/>
        </p:nvCxnSpPr>
        <p:spPr>
          <a:xfrm rot="5400000">
            <a:off x="1839547" y="3423341"/>
            <a:ext cx="806219" cy="424756"/>
          </a:xfrm>
          <a:prstGeom prst="bentConnector3">
            <a:avLst>
              <a:gd name="adj1" fmla="val -19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4338437-C625-4E03-82DE-BD4910E10C7D}"/>
              </a:ext>
            </a:extLst>
          </p:cNvPr>
          <p:cNvCxnSpPr/>
          <p:nvPr/>
        </p:nvCxnSpPr>
        <p:spPr>
          <a:xfrm>
            <a:off x="9221492" y="2120214"/>
            <a:ext cx="0" cy="53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004BBD-F194-BC01-B822-91D0766B499D}"/>
              </a:ext>
            </a:extLst>
          </p:cNvPr>
          <p:cNvCxnSpPr>
            <a:endCxn id="50" idx="0"/>
          </p:cNvCxnSpPr>
          <p:nvPr/>
        </p:nvCxnSpPr>
        <p:spPr>
          <a:xfrm flipH="1">
            <a:off x="9202620" y="3289379"/>
            <a:ext cx="18872" cy="98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7973" y="1508350"/>
            <a:ext cx="11451276" cy="4811000"/>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 The Scatter plot shows that as the flight number increase, the success rate got bigger. </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3CAC9EC-764E-B7A2-8FA0-9B3E03243C1E}"/>
              </a:ext>
            </a:extLst>
          </p:cNvPr>
          <p:cNvPicPr>
            <a:picLocks noChangeAspect="1"/>
          </p:cNvPicPr>
          <p:nvPr/>
        </p:nvPicPr>
        <p:blipFill>
          <a:blip r:embed="rId3"/>
          <a:stretch>
            <a:fillRect/>
          </a:stretch>
        </p:blipFill>
        <p:spPr>
          <a:xfrm>
            <a:off x="399176" y="2609008"/>
            <a:ext cx="11058796" cy="369871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8832" y="1472339"/>
            <a:ext cx="11306072" cy="4954872"/>
          </a:xfrm>
          <a:prstGeom prst="rect">
            <a:avLst/>
          </a:prstGeom>
        </p:spPr>
        <p:txBody>
          <a:bodyPr>
            <a:normAutofit/>
          </a:bodyPr>
          <a:lstStyle/>
          <a:p>
            <a:pPr marL="0" indent="0" algn="ctr">
              <a:lnSpc>
                <a:spcPct val="100000"/>
              </a:lnSpc>
              <a:spcBef>
                <a:spcPts val="1400"/>
              </a:spcBef>
              <a:buNone/>
            </a:pPr>
            <a:r>
              <a:rPr lang="en-CA" sz="2000" b="1" i="0" dirty="0">
                <a:effectLst/>
                <a:latin typeface="-apple-system"/>
              </a:rPr>
              <a:t>As we can see for the launch site (CCAFS SLC 40), the success rate substantially increased as payload mass went up </a:t>
            </a:r>
            <a:endParaRPr lang="en-US" sz="20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BD9316E-C4D0-ABEA-F570-B3E0F91A086C}"/>
              </a:ext>
            </a:extLst>
          </p:cNvPr>
          <p:cNvPicPr>
            <a:picLocks noChangeAspect="1"/>
          </p:cNvPicPr>
          <p:nvPr/>
        </p:nvPicPr>
        <p:blipFill>
          <a:blip r:embed="rId3"/>
          <a:stretch>
            <a:fillRect/>
          </a:stretch>
        </p:blipFill>
        <p:spPr>
          <a:xfrm>
            <a:off x="618832" y="2409095"/>
            <a:ext cx="10839140" cy="39102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8716" y="3203646"/>
            <a:ext cx="3120064" cy="1509462"/>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plot shows the most successful orbit type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38C98D5-8B26-93FB-1AC3-514C45B57043}"/>
              </a:ext>
            </a:extLst>
          </p:cNvPr>
          <p:cNvPicPr>
            <a:picLocks noChangeAspect="1"/>
          </p:cNvPicPr>
          <p:nvPr/>
        </p:nvPicPr>
        <p:blipFill>
          <a:blip r:embed="rId3"/>
          <a:stretch>
            <a:fillRect/>
          </a:stretch>
        </p:blipFill>
        <p:spPr>
          <a:xfrm>
            <a:off x="4345134" y="1756963"/>
            <a:ext cx="7481338" cy="4136739"/>
          </a:xfrm>
          <a:prstGeom prst="rect">
            <a:avLst/>
          </a:prstGeom>
        </p:spPr>
      </p:pic>
      <p:sp>
        <p:nvSpPr>
          <p:cNvPr id="6" name="Arrow: Right 5">
            <a:extLst>
              <a:ext uri="{FF2B5EF4-FFF2-40B4-BE49-F238E27FC236}">
                <a16:creationId xmlns:a16="http://schemas.microsoft.com/office/drawing/2014/main" id="{35541986-3FF2-D9A3-93B3-E8FF221B6396}"/>
              </a:ext>
            </a:extLst>
          </p:cNvPr>
          <p:cNvSpPr/>
          <p:nvPr/>
        </p:nvSpPr>
        <p:spPr>
          <a:xfrm>
            <a:off x="3662545" y="3542174"/>
            <a:ext cx="455059" cy="2324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61BC6-6AC0-4450-3ECB-9C400CE04AB5}"/>
              </a:ext>
            </a:extLst>
          </p:cNvPr>
          <p:cNvSpPr>
            <a:spLocks noGrp="1"/>
          </p:cNvSpPr>
          <p:nvPr>
            <p:ph type="title"/>
          </p:nvPr>
        </p:nvSpPr>
        <p:spPr/>
        <p:txBody>
          <a:bodyPr/>
          <a:lstStyle/>
          <a:p>
            <a:pPr algn="ctr"/>
            <a:r>
              <a:rPr lang="en-US" dirty="0">
                <a:solidFill>
                  <a:srgbClr val="0B49CB"/>
                </a:solidFill>
                <a:latin typeface="Abadi"/>
              </a:rPr>
              <a:t>    </a:t>
            </a:r>
            <a:r>
              <a:rPr lang="en-US" sz="2800" dirty="0">
                <a:solidFill>
                  <a:srgbClr val="0B49CB"/>
                </a:solidFill>
                <a:latin typeface="Abadi"/>
              </a:rPr>
              <a:t>Flight Number vs. Orbit Type</a:t>
            </a:r>
            <a:br>
              <a:rPr lang="en-US" dirty="0">
                <a:solidFill>
                  <a:srgbClr val="0B49CB"/>
                </a:solidFill>
              </a:rPr>
            </a:br>
            <a:endParaRPr lang="en-CA" dirty="0"/>
          </a:p>
        </p:txBody>
      </p:sp>
      <p:sp>
        <p:nvSpPr>
          <p:cNvPr id="3" name="Content Placeholder 2">
            <a:extLst>
              <a:ext uri="{FF2B5EF4-FFF2-40B4-BE49-F238E27FC236}">
                <a16:creationId xmlns:a16="http://schemas.microsoft.com/office/drawing/2014/main" id="{1EC7DACC-278D-B062-B23C-A531879CF54A}"/>
              </a:ext>
            </a:extLst>
          </p:cNvPr>
          <p:cNvSpPr>
            <a:spLocks noGrp="1"/>
          </p:cNvSpPr>
          <p:nvPr>
            <p:ph idx="1"/>
          </p:nvPr>
        </p:nvSpPr>
        <p:spPr>
          <a:xfrm>
            <a:off x="838200" y="1407171"/>
            <a:ext cx="10515600" cy="4351338"/>
          </a:xfrm>
        </p:spPr>
        <p:txBody>
          <a:bodyPr/>
          <a:lstStyle/>
          <a:p>
            <a:pPr marL="0" indent="0">
              <a:buNone/>
            </a:pPr>
            <a:r>
              <a:rPr lang="en-US" sz="2400" dirty="0">
                <a:solidFill>
                  <a:schemeClr val="accent3">
                    <a:lumMod val="25000"/>
                  </a:schemeClr>
                </a:solidFill>
                <a:latin typeface="Abadi" panose="020B0604020104020204" pitchFamily="34" charset="0"/>
              </a:rPr>
              <a:t>Success rate in LEO orbit = There is relationship between flight number and the orbit</a:t>
            </a:r>
          </a:p>
          <a:p>
            <a:pPr marL="0" indent="0">
              <a:buNone/>
            </a:pPr>
            <a:r>
              <a:rPr lang="en-US" sz="2400" dirty="0">
                <a:solidFill>
                  <a:schemeClr val="accent3">
                    <a:lumMod val="25000"/>
                  </a:schemeClr>
                </a:solidFill>
                <a:latin typeface="Abadi" panose="020B0604020104020204" pitchFamily="34" charset="0"/>
              </a:rPr>
              <a:t>Success rate of GTO, PO and ISS orbit = There is no relationship between flight number and the orbit</a:t>
            </a:r>
          </a:p>
          <a:p>
            <a:pPr marL="0" indent="0">
              <a:buNone/>
            </a:pPr>
            <a:endParaRPr lang="en-CA" dirty="0"/>
          </a:p>
        </p:txBody>
      </p:sp>
      <p:pic>
        <p:nvPicPr>
          <p:cNvPr id="5" name="Picture 4">
            <a:extLst>
              <a:ext uri="{FF2B5EF4-FFF2-40B4-BE49-F238E27FC236}">
                <a16:creationId xmlns:a16="http://schemas.microsoft.com/office/drawing/2014/main" id="{412AA42F-E925-05C9-C16E-8A4C7EFB54C3}"/>
              </a:ext>
            </a:extLst>
          </p:cNvPr>
          <p:cNvPicPr>
            <a:picLocks noChangeAspect="1"/>
          </p:cNvPicPr>
          <p:nvPr/>
        </p:nvPicPr>
        <p:blipFill>
          <a:blip r:embed="rId3"/>
          <a:stretch>
            <a:fillRect/>
          </a:stretch>
        </p:blipFill>
        <p:spPr>
          <a:xfrm>
            <a:off x="279134" y="2991133"/>
            <a:ext cx="11912866" cy="4021959"/>
          </a:xfrm>
          <a:prstGeom prst="rect">
            <a:avLst/>
          </a:prstGeom>
        </p:spPr>
      </p:pic>
    </p:spTree>
    <p:extLst>
      <p:ext uri="{BB962C8B-B14F-4D97-AF65-F5344CB8AC3E}">
        <p14:creationId xmlns:p14="http://schemas.microsoft.com/office/powerpoint/2010/main" val="1317774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156294" cy="35684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shows the successful landing are more for SSO,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232D691-2185-8ED7-086F-99974B4F8E61}"/>
              </a:ext>
            </a:extLst>
          </p:cNvPr>
          <p:cNvPicPr>
            <a:picLocks noChangeAspect="1"/>
          </p:cNvPicPr>
          <p:nvPr/>
        </p:nvPicPr>
        <p:blipFill>
          <a:blip r:embed="rId4"/>
          <a:stretch>
            <a:fillRect/>
          </a:stretch>
        </p:blipFill>
        <p:spPr>
          <a:xfrm>
            <a:off x="152031" y="2597002"/>
            <a:ext cx="11392254" cy="36293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893" y="1533254"/>
            <a:ext cx="10900213" cy="4655126"/>
          </a:xfrm>
          <a:prstGeom prst="rect">
            <a:avLst/>
          </a:prstGeom>
        </p:spPr>
        <p:txBody>
          <a:bodyPr>
            <a:normAutofit/>
          </a:bodyPr>
          <a:lstStyle/>
          <a:p>
            <a:pPr marL="0" indent="0" algn="ctr">
              <a:lnSpc>
                <a:spcPct val="100000"/>
              </a:lnSpc>
              <a:spcBef>
                <a:spcPts val="1400"/>
              </a:spcBef>
              <a:buNone/>
            </a:pPr>
            <a:r>
              <a:rPr lang="en-US" sz="2400" b="1" dirty="0">
                <a:solidFill>
                  <a:schemeClr val="accent3">
                    <a:lumMod val="25000"/>
                  </a:schemeClr>
                </a:solidFill>
                <a:latin typeface="Abadi" panose="020B0604020104020204" pitchFamily="34" charset="0"/>
              </a:rPr>
              <a:t>The success rate after year 2013 overall increased with unnoticeable decrease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0336FB-9C1B-F797-A59E-E188991BD0A0}"/>
              </a:ext>
            </a:extLst>
          </p:cNvPr>
          <p:cNvPicPr>
            <a:picLocks noChangeAspect="1"/>
          </p:cNvPicPr>
          <p:nvPr/>
        </p:nvPicPr>
        <p:blipFill>
          <a:blip r:embed="rId3"/>
          <a:stretch>
            <a:fillRect/>
          </a:stretch>
        </p:blipFill>
        <p:spPr>
          <a:xfrm>
            <a:off x="2128875" y="2169332"/>
            <a:ext cx="7650555" cy="41712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14F4-5F6E-F370-3ECC-39D33DA4EEA2}"/>
              </a:ext>
            </a:extLst>
          </p:cNvPr>
          <p:cNvSpPr>
            <a:spLocks noGrp="1"/>
          </p:cNvSpPr>
          <p:nvPr>
            <p:ph type="title"/>
          </p:nvPr>
        </p:nvSpPr>
        <p:spPr/>
        <p:txBody>
          <a:bodyPr/>
          <a:lstStyle/>
          <a:p>
            <a:r>
              <a:rPr kumimoji="0" lang="en-US" sz="4400" b="0" i="0" u="none" strike="noStrike" kern="1200" cap="none" spc="0" normalizeH="0" baseline="0" noProof="0" dirty="0">
                <a:ln>
                  <a:noFill/>
                </a:ln>
                <a:solidFill>
                  <a:srgbClr val="0B49CB"/>
                </a:solidFill>
                <a:effectLst/>
                <a:uLnTx/>
                <a:uFillTx/>
                <a:latin typeface="Abadi"/>
                <a:ea typeface="+mn-ea"/>
                <a:cs typeface="+mn-cs"/>
              </a:rPr>
              <a:t>All Launch Site Names</a:t>
            </a:r>
            <a:br>
              <a:rPr kumimoji="0" lang="en-US" sz="4400" b="0" i="0" u="none" strike="noStrike" kern="1200" cap="none" spc="0" normalizeH="0" baseline="0" noProof="0" dirty="0">
                <a:ln>
                  <a:noFill/>
                </a:ln>
                <a:solidFill>
                  <a:srgbClr val="0B49CB"/>
                </a:solidFill>
                <a:effectLst/>
                <a:uLnTx/>
                <a:uFillTx/>
                <a:latin typeface="Abadi"/>
                <a:ea typeface="+mn-ea"/>
                <a:cs typeface="+mn-cs"/>
              </a:rPr>
            </a:br>
            <a:endParaRPr lang="en-CA" dirty="0"/>
          </a:p>
        </p:txBody>
      </p:sp>
      <p:sp>
        <p:nvSpPr>
          <p:cNvPr id="3" name="Content Placeholder 2">
            <a:extLst>
              <a:ext uri="{FF2B5EF4-FFF2-40B4-BE49-F238E27FC236}">
                <a16:creationId xmlns:a16="http://schemas.microsoft.com/office/drawing/2014/main" id="{C441FEC7-A600-50DD-D0E6-CA21CE337152}"/>
              </a:ext>
            </a:extLst>
          </p:cNvPr>
          <p:cNvSpPr>
            <a:spLocks noGrp="1"/>
          </p:cNvSpPr>
          <p:nvPr>
            <p:ph idx="1"/>
          </p:nvPr>
        </p:nvSpPr>
        <p:spPr/>
        <p:txBody>
          <a:bodyPr/>
          <a:lstStyle/>
          <a:p>
            <a:pPr marL="0" indent="0">
              <a:buNone/>
            </a:pPr>
            <a:r>
              <a:rPr lang="en-US" sz="2400" dirty="0">
                <a:latin typeface="Abadi" panose="020B0604020104020204" pitchFamily="34" charset="0"/>
              </a:rPr>
              <a:t>Show unique launch sites </a:t>
            </a:r>
          </a:p>
          <a:p>
            <a:pPr marL="0" indent="0">
              <a:buNone/>
            </a:pPr>
            <a:r>
              <a:rPr lang="en-US" sz="2400" dirty="0">
                <a:latin typeface="Abadi" panose="020B0604020104020204" pitchFamily="34" charset="0"/>
              </a:rPr>
              <a:t>Using </a:t>
            </a:r>
            <a:r>
              <a:rPr lang="en-US" sz="2400" b="1" dirty="0">
                <a:latin typeface="Abadi" panose="020B0604020104020204" pitchFamily="34" charset="0"/>
              </a:rPr>
              <a:t>DISTINCT keyword in SQL</a:t>
            </a:r>
            <a:r>
              <a:rPr lang="en-US" sz="2800" b="1" dirty="0">
                <a:latin typeface="Abadi" panose="020B0604020104020204" pitchFamily="34" charset="0"/>
              </a:rPr>
              <a:t>:</a:t>
            </a:r>
            <a:endParaRPr lang="en-CA" dirty="0"/>
          </a:p>
        </p:txBody>
      </p:sp>
      <p:pic>
        <p:nvPicPr>
          <p:cNvPr id="5" name="Picture 4">
            <a:extLst>
              <a:ext uri="{FF2B5EF4-FFF2-40B4-BE49-F238E27FC236}">
                <a16:creationId xmlns:a16="http://schemas.microsoft.com/office/drawing/2014/main" id="{E6C8F4A2-0048-1F8E-B373-023D96AC1210}"/>
              </a:ext>
            </a:extLst>
          </p:cNvPr>
          <p:cNvPicPr>
            <a:picLocks noChangeAspect="1"/>
          </p:cNvPicPr>
          <p:nvPr/>
        </p:nvPicPr>
        <p:blipFill>
          <a:blip r:embed="rId2"/>
          <a:stretch>
            <a:fillRect/>
          </a:stretch>
        </p:blipFill>
        <p:spPr>
          <a:xfrm>
            <a:off x="5517398" y="1758207"/>
            <a:ext cx="6674602" cy="4250195"/>
          </a:xfrm>
          <a:prstGeom prst="rect">
            <a:avLst/>
          </a:prstGeom>
        </p:spPr>
      </p:pic>
    </p:spTree>
    <p:extLst>
      <p:ext uri="{BB962C8B-B14F-4D97-AF65-F5344CB8AC3E}">
        <p14:creationId xmlns:p14="http://schemas.microsoft.com/office/powerpoint/2010/main" val="5508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14D42954-48F4-7A1B-C0E0-0BD9D0D978D6}"/>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0D74AAC2-FF8B-3BF2-045F-B7C8CFDF9422}"/>
              </a:ext>
            </a:extLst>
          </p:cNvPr>
          <p:cNvPicPr>
            <a:picLocks noGrp="1" noChangeAspect="1"/>
          </p:cNvPicPr>
          <p:nvPr>
            <p:ph idx="4294967295"/>
          </p:nvPr>
        </p:nvPicPr>
        <p:blipFill>
          <a:blip r:embed="rId3"/>
          <a:stretch>
            <a:fillRect/>
          </a:stretch>
        </p:blipFill>
        <p:spPr>
          <a:xfrm>
            <a:off x="770010" y="1624206"/>
            <a:ext cx="10515600" cy="4695143"/>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2273F152-601E-C784-433D-0B6A22985545}"/>
              </a:ext>
            </a:extLst>
          </p:cNvPr>
          <p:cNvPicPr>
            <a:picLocks noGrp="1" noChangeAspect="1"/>
          </p:cNvPicPr>
          <p:nvPr>
            <p:ph idx="4294967295"/>
          </p:nvPr>
        </p:nvPicPr>
        <p:blipFill>
          <a:blip r:embed="rId3"/>
          <a:stretch>
            <a:fillRect/>
          </a:stretch>
        </p:blipFill>
        <p:spPr>
          <a:xfrm>
            <a:off x="734028" y="1674235"/>
            <a:ext cx="10331762" cy="461306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6" name="Content Placeholder 5">
            <a:extLst>
              <a:ext uri="{FF2B5EF4-FFF2-40B4-BE49-F238E27FC236}">
                <a16:creationId xmlns:a16="http://schemas.microsoft.com/office/drawing/2014/main" id="{BA416806-882D-95DF-B36C-8E8637B6094E}"/>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71959" y="1425844"/>
            <a:ext cx="11515241" cy="543215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80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8000" b="1"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Generated dataset using API and scraping Wikipedia</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Result of data exploration using SQL</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Built an Interactive Dashboard with </a:t>
            </a:r>
            <a:r>
              <a:rPr lang="en-US" sz="8000" dirty="0" err="1">
                <a:solidFill>
                  <a:schemeClr val="accent3">
                    <a:lumMod val="25000"/>
                  </a:schemeClr>
                </a:solidFill>
                <a:latin typeface="Abadi" panose="020B0604020104020204" pitchFamily="34" charset="0"/>
              </a:rPr>
              <a:t>Ploty</a:t>
            </a:r>
            <a:r>
              <a:rPr lang="en-US" sz="80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8000" dirty="0">
                <a:solidFill>
                  <a:schemeClr val="accent3">
                    <a:lumMod val="25000"/>
                  </a:schemeClr>
                </a:solidFill>
                <a:latin typeface="Abadi" panose="020B0604020104020204" pitchFamily="34" charset="0"/>
              </a:rPr>
              <a:t>Result of Predictive Analytics </a:t>
            </a:r>
          </a:p>
          <a:p>
            <a:pPr lvl="1">
              <a:lnSpc>
                <a:spcPct val="100000"/>
              </a:lnSpc>
              <a:spcBef>
                <a:spcPts val="1400"/>
              </a:spcBef>
              <a:buFontTx/>
              <a:buChar char="-"/>
            </a:pPr>
            <a:endParaRPr lang="en-US" b="1" i="0" dirty="0">
              <a:solidFill>
                <a:srgbClr val="1F1F1F"/>
              </a:solidFill>
              <a:effectLst/>
            </a:endParaRPr>
          </a:p>
          <a:p>
            <a:pPr lvl="1">
              <a:lnSpc>
                <a:spcPct val="100000"/>
              </a:lnSpc>
              <a:spcBef>
                <a:spcPts val="1400"/>
              </a:spcBef>
              <a:buFontTx/>
              <a:buChar char="-"/>
            </a:pPr>
            <a:r>
              <a:rPr lang="en-US"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3" name="Content Placeholder 2">
            <a:extLst>
              <a:ext uri="{FF2B5EF4-FFF2-40B4-BE49-F238E27FC236}">
                <a16:creationId xmlns:a16="http://schemas.microsoft.com/office/drawing/2014/main" id="{4A44789E-168D-456B-A541-D30E177AE482}"/>
              </a:ext>
            </a:extLst>
          </p:cNvPr>
          <p:cNvPicPr>
            <a:picLocks noGrp="1" noChangeAspect="1"/>
          </p:cNvPicPr>
          <p:nvPr>
            <p:ph idx="4294967295"/>
          </p:nvPr>
        </p:nvPicPr>
        <p:blipFill>
          <a:blip r:embed="rId3"/>
          <a:stretch>
            <a:fillRect/>
          </a:stretch>
        </p:blipFill>
        <p:spPr>
          <a:xfrm>
            <a:off x="770010" y="1825625"/>
            <a:ext cx="9745589" cy="4351338"/>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6" name="Content Placeholder 5">
            <a:extLst>
              <a:ext uri="{FF2B5EF4-FFF2-40B4-BE49-F238E27FC236}">
                <a16:creationId xmlns:a16="http://schemas.microsoft.com/office/drawing/2014/main" id="{73C98129-D239-7528-689C-E965AFC47342}"/>
              </a:ext>
            </a:extLst>
          </p:cNvPr>
          <p:cNvPicPr>
            <a:picLocks noGrp="1" noChangeAspect="1"/>
          </p:cNvPicPr>
          <p:nvPr>
            <p:ph idx="4294967295"/>
          </p:nvPr>
        </p:nvPicPr>
        <p:blipFill>
          <a:blip r:embed="rId3"/>
          <a:stretch>
            <a:fillRect/>
          </a:stretch>
        </p:blipFill>
        <p:spPr>
          <a:xfrm>
            <a:off x="909495" y="1596984"/>
            <a:ext cx="9801539" cy="4830227"/>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C2EDECC6-D2CA-09E1-AD86-70B472012569}"/>
              </a:ext>
            </a:extLst>
          </p:cNvPr>
          <p:cNvPicPr>
            <a:picLocks noGrp="1" noChangeAspect="1"/>
          </p:cNvPicPr>
          <p:nvPr>
            <p:ph idx="4294967295"/>
          </p:nvPr>
        </p:nvPicPr>
        <p:blipFill>
          <a:blip r:embed="rId3"/>
          <a:stretch>
            <a:fillRect/>
          </a:stretch>
        </p:blipFill>
        <p:spPr>
          <a:xfrm>
            <a:off x="1131376" y="1735810"/>
            <a:ext cx="9019267" cy="4691401"/>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48B6-A96C-78BE-D523-A1D8FBCB5BEB}"/>
              </a:ext>
            </a:extLst>
          </p:cNvPr>
          <p:cNvSpPr>
            <a:spLocks noGrp="1"/>
          </p:cNvSpPr>
          <p:nvPr>
            <p:ph type="title"/>
          </p:nvPr>
        </p:nvSpPr>
        <p:spPr>
          <a:xfrm>
            <a:off x="449451" y="365126"/>
            <a:ext cx="10904349" cy="611268"/>
          </a:xfrm>
        </p:spPr>
        <p:txBody>
          <a:bodyPr/>
          <a:lstStyle/>
          <a:p>
            <a:r>
              <a:rPr lang="en-US" sz="3200" dirty="0">
                <a:solidFill>
                  <a:srgbClr val="0B49CB"/>
                </a:solidFill>
                <a:latin typeface="Abadi"/>
              </a:rPr>
              <a:t>2015 Launch Records</a:t>
            </a:r>
            <a:br>
              <a:rPr lang="en-US" dirty="0">
                <a:solidFill>
                  <a:srgbClr val="0B49CB"/>
                </a:solidFill>
                <a:latin typeface="Abadi"/>
              </a:rPr>
            </a:br>
            <a:endParaRPr lang="en-CA" dirty="0"/>
          </a:p>
        </p:txBody>
      </p:sp>
      <p:sp>
        <p:nvSpPr>
          <p:cNvPr id="4" name="Rectangle 1">
            <a:extLst>
              <a:ext uri="{FF2B5EF4-FFF2-40B4-BE49-F238E27FC236}">
                <a16:creationId xmlns:a16="http://schemas.microsoft.com/office/drawing/2014/main" id="{95391FFC-C8A3-03A9-E89C-E52BD43F32B8}"/>
              </a:ext>
            </a:extLst>
          </p:cNvPr>
          <p:cNvSpPr>
            <a:spLocks noGrp="1" noChangeArrowheads="1"/>
          </p:cNvSpPr>
          <p:nvPr>
            <p:ph idx="1"/>
          </p:nvPr>
        </p:nvSpPr>
        <p:spPr bwMode="auto">
          <a:xfrm>
            <a:off x="289565" y="1118459"/>
            <a:ext cx="11582138" cy="1269065"/>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ts val="1400"/>
              </a:spcBef>
              <a:spcAft>
                <a:spcPct val="0"/>
              </a:spcAft>
              <a:buClrTx/>
              <a:buSzTx/>
              <a:buNone/>
              <a:tabLst/>
            </a:pPr>
            <a:r>
              <a:rPr lang="en-US" altLang="en-US" sz="1800" b="1" dirty="0">
                <a:latin typeface="Abadi" panose="020B0604020104020204" pitchFamily="34" charset="0"/>
              </a:rPr>
              <a:t>This SQL code retrieves data from a specified table. </a:t>
            </a:r>
          </a:p>
          <a:p>
            <a:pPr marL="0" marR="0" lvl="0" indent="0" eaLnBrk="1" fontAlgn="base" hangingPunct="1">
              <a:spcBef>
                <a:spcPts val="1400"/>
              </a:spcBef>
              <a:spcAft>
                <a:spcPct val="0"/>
              </a:spcAft>
              <a:buClrTx/>
              <a:buSzTx/>
              <a:buNone/>
              <a:tabLst/>
            </a:pPr>
            <a:r>
              <a:rPr lang="en-US" altLang="en-US" sz="1800" b="1" dirty="0">
                <a:latin typeface="Abadi" panose="020B0604020104020204" pitchFamily="34" charset="0"/>
              </a:rPr>
              <a:t>It extracts the month (using the provided workaround for SQLite's lack of </a:t>
            </a:r>
            <a:r>
              <a:rPr lang="en-US" altLang="en-US" sz="1800" b="1" dirty="0" err="1">
                <a:latin typeface="Abadi" panose="020B0604020104020204" pitchFamily="34" charset="0"/>
              </a:rPr>
              <a:t>monthnames</a:t>
            </a:r>
            <a:r>
              <a:rPr lang="en-US" altLang="en-US" sz="1800" b="1" dirty="0">
                <a:latin typeface="Abadi" panose="020B0604020104020204" pitchFamily="34" charset="0"/>
              </a:rPr>
              <a:t> support) and displays the month, failure landing outcomes, booster versions, and launch site for records that have a year value of 2015 in the Date column.</a:t>
            </a:r>
          </a:p>
        </p:txBody>
      </p:sp>
      <p:pic>
        <p:nvPicPr>
          <p:cNvPr id="5" name="Content Placeholder 5">
            <a:extLst>
              <a:ext uri="{FF2B5EF4-FFF2-40B4-BE49-F238E27FC236}">
                <a16:creationId xmlns:a16="http://schemas.microsoft.com/office/drawing/2014/main" id="{F16A6F3D-06F3-8A54-F885-49C2DC075528}"/>
              </a:ext>
            </a:extLst>
          </p:cNvPr>
          <p:cNvPicPr>
            <a:picLocks noChangeAspect="1"/>
          </p:cNvPicPr>
          <p:nvPr/>
        </p:nvPicPr>
        <p:blipFill>
          <a:blip r:embed="rId2"/>
          <a:stretch>
            <a:fillRect/>
          </a:stretch>
        </p:blipFill>
        <p:spPr>
          <a:xfrm>
            <a:off x="289564" y="2529589"/>
            <a:ext cx="9365880" cy="4070590"/>
          </a:xfrm>
          <a:prstGeom prst="rect">
            <a:avLst/>
          </a:prstGeom>
        </p:spPr>
      </p:pic>
    </p:spTree>
    <p:extLst>
      <p:ext uri="{BB962C8B-B14F-4D97-AF65-F5344CB8AC3E}">
        <p14:creationId xmlns:p14="http://schemas.microsoft.com/office/powerpoint/2010/main" val="2885952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1208278" cy="4938383"/>
          </a:xfrm>
          <a:prstGeom prst="rect">
            <a:avLst/>
          </a:prstGeom>
        </p:spPr>
        <p:txBody>
          <a:bodyPr lIns="91440" tIns="45720" rIns="91440" bIns="45720" anchor="t"/>
          <a:lstStyle/>
          <a:p>
            <a:pPr marL="0" indent="0">
              <a:spcBef>
                <a:spcPts val="1400"/>
              </a:spcBef>
              <a:buNone/>
            </a:pPr>
            <a:r>
              <a:rPr lang="en-US" sz="2000" dirty="0">
                <a:latin typeface="Abadi" panose="020B0604020104020204" pitchFamily="34" charset="0"/>
              </a:rPr>
              <a:t>Selected </a:t>
            </a:r>
            <a:r>
              <a:rPr lang="en-US" sz="2000" dirty="0" err="1">
                <a:latin typeface="Abadi" panose="020B0604020104020204" pitchFamily="34" charset="0"/>
              </a:rPr>
              <a:t>Landing_outcomes</a:t>
            </a:r>
            <a:r>
              <a:rPr lang="en-US" sz="2000" dirty="0">
                <a:latin typeface="Abadi" panose="020B0604020104020204" pitchFamily="34" charset="0"/>
              </a:rPr>
              <a:t> and </a:t>
            </a:r>
            <a:r>
              <a:rPr lang="en-US" sz="2000" b="1" dirty="0">
                <a:latin typeface="Abadi" panose="020B0604020104020204" pitchFamily="34" charset="0"/>
              </a:rPr>
              <a:t>COUNT</a:t>
            </a:r>
            <a:r>
              <a:rPr lang="en-US" sz="2000" dirty="0">
                <a:latin typeface="Abadi" panose="020B0604020104020204" pitchFamily="34" charset="0"/>
              </a:rPr>
              <a:t> </a:t>
            </a:r>
          </a:p>
          <a:p>
            <a:pPr marL="0" indent="0">
              <a:spcBef>
                <a:spcPts val="1400"/>
              </a:spcBef>
              <a:buNone/>
            </a:pPr>
            <a:r>
              <a:rPr lang="en-US" sz="2000" dirty="0">
                <a:latin typeface="Abadi" panose="020B0604020104020204" pitchFamily="34" charset="0"/>
              </a:rPr>
              <a:t>of </a:t>
            </a:r>
            <a:r>
              <a:rPr lang="en-US" sz="2000" dirty="0" err="1">
                <a:latin typeface="Abadi" panose="020B0604020104020204" pitchFamily="34" charset="0"/>
              </a:rPr>
              <a:t>landing_outcomes</a:t>
            </a:r>
            <a:r>
              <a:rPr lang="en-US" sz="2000" dirty="0">
                <a:latin typeface="Abadi" panose="020B0604020104020204" pitchFamily="34" charset="0"/>
              </a:rPr>
              <a:t> from the data and </a:t>
            </a:r>
          </a:p>
          <a:p>
            <a:pPr marL="0" indent="0">
              <a:spcBef>
                <a:spcPts val="1400"/>
              </a:spcBef>
              <a:buNone/>
            </a:pPr>
            <a:r>
              <a:rPr lang="en-US" sz="2000" dirty="0">
                <a:latin typeface="Abadi" panose="020B0604020104020204" pitchFamily="34" charset="0"/>
              </a:rPr>
              <a:t>used the </a:t>
            </a:r>
            <a:r>
              <a:rPr lang="en-US" sz="2000" b="1" dirty="0">
                <a:latin typeface="Abadi" panose="020B0604020104020204" pitchFamily="34" charset="0"/>
              </a:rPr>
              <a:t>WHERE</a:t>
            </a:r>
            <a:r>
              <a:rPr lang="en-US" sz="2000" dirty="0">
                <a:latin typeface="Abadi" panose="020B0604020104020204" pitchFamily="34" charset="0"/>
              </a:rPr>
              <a:t> clause to filter for landing </a:t>
            </a:r>
          </a:p>
          <a:p>
            <a:pPr marL="0" indent="0">
              <a:spcBef>
                <a:spcPts val="1400"/>
              </a:spcBef>
              <a:buNone/>
            </a:pPr>
            <a:r>
              <a:rPr lang="en-US" sz="2000" dirty="0">
                <a:latin typeface="Abadi" panose="020B0604020104020204" pitchFamily="34" charset="0"/>
              </a:rPr>
              <a:t>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endParaRPr lang="en-US" sz="2000" dirty="0">
              <a:latin typeface="Abadi" panose="020B0604020104020204" pitchFamily="34" charset="0"/>
            </a:endParaRPr>
          </a:p>
          <a:p>
            <a:pPr marL="0" indent="0">
              <a:spcBef>
                <a:spcPts val="1400"/>
              </a:spcBef>
              <a:buNone/>
            </a:pPr>
            <a:r>
              <a:rPr lang="en-US" sz="2000" dirty="0">
                <a:latin typeface="Abadi" panose="020B0604020104020204" pitchFamily="34" charset="0"/>
              </a:rPr>
              <a:t>Applied the </a:t>
            </a:r>
            <a:r>
              <a:rPr lang="en-US" sz="2000" b="1" dirty="0">
                <a:latin typeface="Abadi" panose="020B0604020104020204" pitchFamily="34" charset="0"/>
              </a:rPr>
              <a:t>GROUP BY </a:t>
            </a:r>
            <a:r>
              <a:rPr lang="en-US" sz="2000" dirty="0">
                <a:latin typeface="Abadi" panose="020B0604020104020204" pitchFamily="34" charset="0"/>
              </a:rPr>
              <a:t>clause to group </a:t>
            </a:r>
          </a:p>
          <a:p>
            <a:pPr marL="0" indent="0">
              <a:spcBef>
                <a:spcPts val="1400"/>
              </a:spcBef>
              <a:buNone/>
            </a:pPr>
            <a:r>
              <a:rPr lang="en-US" sz="2000" dirty="0">
                <a:latin typeface="Abadi" panose="020B0604020104020204" pitchFamily="34" charset="0"/>
              </a:rPr>
              <a:t>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a:t>
            </a:r>
          </a:p>
          <a:p>
            <a:pPr marL="0" indent="0">
              <a:spcBef>
                <a:spcPts val="1400"/>
              </a:spcBef>
              <a:buNone/>
            </a:pPr>
            <a:r>
              <a:rPr lang="en-US" sz="2000" dirty="0">
                <a:latin typeface="Abadi" panose="020B0604020104020204" pitchFamily="34" charset="0"/>
              </a:rPr>
              <a:t>order the grouped </a:t>
            </a:r>
            <a:r>
              <a:rPr lang="en-US" sz="2000" dirty="0" err="1">
                <a:latin typeface="Abadi" panose="020B0604020104020204" pitchFamily="34" charset="0"/>
              </a:rPr>
              <a:t>landing_outcome</a:t>
            </a:r>
            <a:r>
              <a:rPr lang="en-US" sz="2000" dirty="0">
                <a:latin typeface="Abadi" panose="020B0604020104020204" pitchFamily="34" charset="0"/>
              </a:rPr>
              <a:t> in </a:t>
            </a:r>
          </a:p>
          <a:p>
            <a:pPr marL="0" indent="0">
              <a:spcBef>
                <a:spcPts val="1400"/>
              </a:spcBef>
              <a:buNone/>
            </a:pPr>
            <a:r>
              <a:rPr lang="en-US" sz="2000" dirty="0">
                <a:latin typeface="Abadi" panose="020B0604020104020204" pitchFamily="34" charset="0"/>
              </a:rPr>
              <a:t>descending order.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F5A2AB5-128D-E130-7F79-C1F6E0DC69B8}"/>
              </a:ext>
            </a:extLst>
          </p:cNvPr>
          <p:cNvPicPr>
            <a:picLocks noChangeAspect="1"/>
          </p:cNvPicPr>
          <p:nvPr/>
        </p:nvPicPr>
        <p:blipFill>
          <a:blip r:embed="rId3"/>
          <a:stretch>
            <a:fillRect/>
          </a:stretch>
        </p:blipFill>
        <p:spPr>
          <a:xfrm>
            <a:off x="6308021" y="1425811"/>
            <a:ext cx="5670267" cy="452388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S</a:t>
            </a:r>
            <a:r>
              <a:rPr lang="en-US" sz="4000" dirty="0">
                <a:solidFill>
                  <a:srgbClr val="1C7DDB"/>
                </a:solidFill>
                <a:latin typeface="Abadi"/>
              </a:rPr>
              <a:t>creenshot of all launch sites’ location markers on a global map</a:t>
            </a:r>
            <a:endParaRPr lang="en-US" dirty="0">
              <a:solidFill>
                <a:srgbClr val="1C7DDB"/>
              </a:solidFill>
              <a:latin typeface="Abadi"/>
            </a:endParaRPr>
          </a:p>
        </p:txBody>
      </p:sp>
      <p:pic>
        <p:nvPicPr>
          <p:cNvPr id="7" name="Picture 6">
            <a:extLst>
              <a:ext uri="{FF2B5EF4-FFF2-40B4-BE49-F238E27FC236}">
                <a16:creationId xmlns:a16="http://schemas.microsoft.com/office/drawing/2014/main" id="{F40686D7-E1CA-E9F9-87FC-D896B3971CBC}"/>
              </a:ext>
            </a:extLst>
          </p:cNvPr>
          <p:cNvPicPr>
            <a:picLocks noChangeAspect="1"/>
          </p:cNvPicPr>
          <p:nvPr/>
        </p:nvPicPr>
        <p:blipFill>
          <a:blip r:embed="rId3"/>
          <a:stretch>
            <a:fillRect/>
          </a:stretch>
        </p:blipFill>
        <p:spPr>
          <a:xfrm>
            <a:off x="5236395" y="1454144"/>
            <a:ext cx="5978372" cy="4913731"/>
          </a:xfrm>
          <a:prstGeom prst="rect">
            <a:avLst/>
          </a:prstGeom>
        </p:spPr>
      </p:pic>
      <p:pic>
        <p:nvPicPr>
          <p:cNvPr id="9" name="Picture 8">
            <a:extLst>
              <a:ext uri="{FF2B5EF4-FFF2-40B4-BE49-F238E27FC236}">
                <a16:creationId xmlns:a16="http://schemas.microsoft.com/office/drawing/2014/main" id="{17FA33FD-E8F7-1358-E774-010D7AF95E56}"/>
              </a:ext>
            </a:extLst>
          </p:cNvPr>
          <p:cNvPicPr>
            <a:picLocks noChangeAspect="1"/>
          </p:cNvPicPr>
          <p:nvPr/>
        </p:nvPicPr>
        <p:blipFill>
          <a:blip r:embed="rId4"/>
          <a:stretch>
            <a:fillRect/>
          </a:stretch>
        </p:blipFill>
        <p:spPr>
          <a:xfrm>
            <a:off x="995897" y="1434217"/>
            <a:ext cx="4010056" cy="49137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6C3B-48FF-0671-C28C-B38CBC9A0C58}"/>
              </a:ext>
            </a:extLst>
          </p:cNvPr>
          <p:cNvSpPr>
            <a:spLocks noGrp="1"/>
          </p:cNvSpPr>
          <p:nvPr>
            <p:ph type="title"/>
          </p:nvPr>
        </p:nvSpPr>
        <p:spPr>
          <a:xfrm>
            <a:off x="838200" y="365126"/>
            <a:ext cx="10515600" cy="611268"/>
          </a:xfrm>
        </p:spPr>
        <p:txBody>
          <a:bodyPr/>
          <a:lstStyle/>
          <a:p>
            <a:r>
              <a:rPr lang="en-US" sz="2800" dirty="0">
                <a:solidFill>
                  <a:srgbClr val="1C7DDB"/>
                </a:solidFill>
                <a:latin typeface="Abadi"/>
              </a:rPr>
              <a:t>Successful and failed Lunch sites</a:t>
            </a:r>
            <a:endParaRPr lang="en-CA" sz="2800" dirty="0">
              <a:solidFill>
                <a:srgbClr val="1C7DDB"/>
              </a:solidFill>
              <a:latin typeface="Abadi"/>
            </a:endParaRPr>
          </a:p>
        </p:txBody>
      </p:sp>
      <p:sp>
        <p:nvSpPr>
          <p:cNvPr id="3" name="Content Placeholder 2">
            <a:extLst>
              <a:ext uri="{FF2B5EF4-FFF2-40B4-BE49-F238E27FC236}">
                <a16:creationId xmlns:a16="http://schemas.microsoft.com/office/drawing/2014/main" id="{6FD2B201-9C64-7653-8E0A-79D106F6048A}"/>
              </a:ext>
            </a:extLst>
          </p:cNvPr>
          <p:cNvSpPr>
            <a:spLocks noGrp="1"/>
          </p:cNvSpPr>
          <p:nvPr>
            <p:ph idx="1"/>
          </p:nvPr>
        </p:nvSpPr>
        <p:spPr/>
        <p:txBody>
          <a:bodyPr/>
          <a:lstStyle/>
          <a:p>
            <a:pPr marL="0" indent="0">
              <a:buNone/>
            </a:pPr>
            <a:r>
              <a:rPr lang="en-US" sz="2400" dirty="0"/>
              <a:t>Green markers shows the successful launches and red marker shows failure launches</a:t>
            </a:r>
            <a:endParaRPr lang="en-CA" sz="2400" dirty="0"/>
          </a:p>
        </p:txBody>
      </p:sp>
      <p:pic>
        <p:nvPicPr>
          <p:cNvPr id="4" name="Picture 3">
            <a:extLst>
              <a:ext uri="{FF2B5EF4-FFF2-40B4-BE49-F238E27FC236}">
                <a16:creationId xmlns:a16="http://schemas.microsoft.com/office/drawing/2014/main" id="{0F846144-400A-006C-89A1-C1F79C86F393}"/>
              </a:ext>
            </a:extLst>
          </p:cNvPr>
          <p:cNvPicPr>
            <a:picLocks noChangeAspect="1"/>
          </p:cNvPicPr>
          <p:nvPr/>
        </p:nvPicPr>
        <p:blipFill>
          <a:blip r:embed="rId2"/>
          <a:stretch>
            <a:fillRect/>
          </a:stretch>
        </p:blipFill>
        <p:spPr>
          <a:xfrm>
            <a:off x="7920810" y="2444732"/>
            <a:ext cx="3228571" cy="2590476"/>
          </a:xfrm>
          <a:prstGeom prst="rect">
            <a:avLst/>
          </a:prstGeom>
        </p:spPr>
      </p:pic>
      <p:pic>
        <p:nvPicPr>
          <p:cNvPr id="5" name="Picture 4">
            <a:extLst>
              <a:ext uri="{FF2B5EF4-FFF2-40B4-BE49-F238E27FC236}">
                <a16:creationId xmlns:a16="http://schemas.microsoft.com/office/drawing/2014/main" id="{1FA4BDF1-51CA-B52C-6959-669BEB813814}"/>
              </a:ext>
            </a:extLst>
          </p:cNvPr>
          <p:cNvPicPr>
            <a:picLocks noChangeAspect="1"/>
          </p:cNvPicPr>
          <p:nvPr/>
        </p:nvPicPr>
        <p:blipFill>
          <a:blip r:embed="rId3"/>
          <a:stretch>
            <a:fillRect/>
          </a:stretch>
        </p:blipFill>
        <p:spPr>
          <a:xfrm>
            <a:off x="5692239" y="2424238"/>
            <a:ext cx="2228571" cy="2009524"/>
          </a:xfrm>
          <a:prstGeom prst="rect">
            <a:avLst/>
          </a:prstGeom>
        </p:spPr>
      </p:pic>
      <p:pic>
        <p:nvPicPr>
          <p:cNvPr id="6" name="Picture 5">
            <a:extLst>
              <a:ext uri="{FF2B5EF4-FFF2-40B4-BE49-F238E27FC236}">
                <a16:creationId xmlns:a16="http://schemas.microsoft.com/office/drawing/2014/main" id="{67EC1599-1D62-5CE9-12A7-F0DBAC781D42}"/>
              </a:ext>
            </a:extLst>
          </p:cNvPr>
          <p:cNvPicPr>
            <a:picLocks noChangeAspect="1"/>
          </p:cNvPicPr>
          <p:nvPr/>
        </p:nvPicPr>
        <p:blipFill>
          <a:blip r:embed="rId4"/>
          <a:stretch>
            <a:fillRect/>
          </a:stretch>
        </p:blipFill>
        <p:spPr>
          <a:xfrm>
            <a:off x="838200" y="2618934"/>
            <a:ext cx="2686193" cy="2964444"/>
          </a:xfrm>
          <a:prstGeom prst="rect">
            <a:avLst/>
          </a:prstGeom>
        </p:spPr>
      </p:pic>
      <p:pic>
        <p:nvPicPr>
          <p:cNvPr id="8" name="Picture 7">
            <a:extLst>
              <a:ext uri="{FF2B5EF4-FFF2-40B4-BE49-F238E27FC236}">
                <a16:creationId xmlns:a16="http://schemas.microsoft.com/office/drawing/2014/main" id="{E44D086F-1A50-C353-9F23-7CA5CB7D8074}"/>
              </a:ext>
            </a:extLst>
          </p:cNvPr>
          <p:cNvPicPr>
            <a:picLocks noChangeAspect="1"/>
          </p:cNvPicPr>
          <p:nvPr/>
        </p:nvPicPr>
        <p:blipFill>
          <a:blip r:embed="rId5"/>
          <a:stretch>
            <a:fillRect/>
          </a:stretch>
        </p:blipFill>
        <p:spPr>
          <a:xfrm>
            <a:off x="3597001" y="2618934"/>
            <a:ext cx="1961905" cy="1790476"/>
          </a:xfrm>
          <a:prstGeom prst="rect">
            <a:avLst/>
          </a:prstGeom>
        </p:spPr>
      </p:pic>
    </p:spTree>
    <p:extLst>
      <p:ext uri="{BB962C8B-B14F-4D97-AF65-F5344CB8AC3E}">
        <p14:creationId xmlns:p14="http://schemas.microsoft.com/office/powerpoint/2010/main" val="724624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1396911"/>
            <a:ext cx="10687962" cy="46286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Distance to coastline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635431"/>
            <a:ext cx="10515600" cy="45226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coastline</a:t>
            </a:r>
          </a:p>
        </p:txBody>
      </p:sp>
      <p:pic>
        <p:nvPicPr>
          <p:cNvPr id="12" name="Picture 11">
            <a:extLst>
              <a:ext uri="{FF2B5EF4-FFF2-40B4-BE49-F238E27FC236}">
                <a16:creationId xmlns:a16="http://schemas.microsoft.com/office/drawing/2014/main" id="{AB3B93C3-3BBF-ED35-D7E7-FE589C8150E2}"/>
              </a:ext>
            </a:extLst>
          </p:cNvPr>
          <p:cNvPicPr>
            <a:picLocks noChangeAspect="1"/>
          </p:cNvPicPr>
          <p:nvPr/>
        </p:nvPicPr>
        <p:blipFill>
          <a:blip r:embed="rId3"/>
          <a:stretch>
            <a:fillRect/>
          </a:stretch>
        </p:blipFill>
        <p:spPr>
          <a:xfrm>
            <a:off x="770011" y="2001513"/>
            <a:ext cx="9695304" cy="36224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FC84-8E67-0682-3A8C-380BD20F4144}"/>
              </a:ext>
            </a:extLst>
          </p:cNvPr>
          <p:cNvSpPr>
            <a:spLocks noGrp="1"/>
          </p:cNvSpPr>
          <p:nvPr>
            <p:ph type="title"/>
          </p:nvPr>
        </p:nvSpPr>
        <p:spPr>
          <a:xfrm>
            <a:off x="838200" y="365126"/>
            <a:ext cx="10515600" cy="921234"/>
          </a:xfrm>
        </p:spPr>
        <p:txBody>
          <a:bodyPr/>
          <a:lstStyle/>
          <a:p>
            <a:r>
              <a:rPr lang="en-US" sz="3700" dirty="0">
                <a:solidFill>
                  <a:srgbClr val="0B49CB"/>
                </a:solidFill>
                <a:latin typeface="Abadi"/>
              </a:rPr>
              <a:t>Distance to closest city</a:t>
            </a:r>
            <a:endParaRPr lang="en-CA" sz="3700" dirty="0">
              <a:solidFill>
                <a:srgbClr val="0B49CB"/>
              </a:solidFill>
              <a:latin typeface="Abadi"/>
            </a:endParaRPr>
          </a:p>
        </p:txBody>
      </p:sp>
      <p:pic>
        <p:nvPicPr>
          <p:cNvPr id="4" name="Content Placeholder 3">
            <a:extLst>
              <a:ext uri="{FF2B5EF4-FFF2-40B4-BE49-F238E27FC236}">
                <a16:creationId xmlns:a16="http://schemas.microsoft.com/office/drawing/2014/main" id="{6879A664-5881-82A6-5B5F-5BE1475FE6C4}"/>
              </a:ext>
            </a:extLst>
          </p:cNvPr>
          <p:cNvPicPr>
            <a:picLocks noGrp="1" noChangeAspect="1"/>
          </p:cNvPicPr>
          <p:nvPr>
            <p:ph idx="1"/>
          </p:nvPr>
        </p:nvPicPr>
        <p:blipFill>
          <a:blip r:embed="rId2"/>
          <a:stretch>
            <a:fillRect/>
          </a:stretch>
        </p:blipFill>
        <p:spPr>
          <a:xfrm>
            <a:off x="1364712" y="1850896"/>
            <a:ext cx="8631695" cy="4411256"/>
          </a:xfrm>
          <a:prstGeom prst="rect">
            <a:avLst/>
          </a:prstGeom>
        </p:spPr>
      </p:pic>
    </p:spTree>
    <p:extLst>
      <p:ext uri="{BB962C8B-B14F-4D97-AF65-F5344CB8AC3E}">
        <p14:creationId xmlns:p14="http://schemas.microsoft.com/office/powerpoint/2010/main" val="277792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4847"/>
            <a:ext cx="10851011" cy="5253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What factors we need to consider to have a successful landing</a:t>
            </a:r>
          </a:p>
          <a:p>
            <a:pPr marL="0" indent="0">
              <a:spcBef>
                <a:spcPts val="1400"/>
              </a:spcBef>
              <a:buNone/>
            </a:pPr>
            <a:r>
              <a:rPr lang="en-US" sz="2000" dirty="0">
                <a:solidFill>
                  <a:schemeClr val="accent3">
                    <a:lumMod val="25000"/>
                  </a:schemeClr>
                </a:solidFill>
                <a:latin typeface="Abadi" panose="020B0604020104020204" pitchFamily="34" charset="0"/>
              </a:rPr>
              <a:t>- What is the interaction between features that determine the success of landing</a:t>
            </a:r>
          </a:p>
          <a:p>
            <a:pPr marL="0" indent="0">
              <a:spcBef>
                <a:spcPts val="1400"/>
              </a:spcBef>
              <a:buNone/>
            </a:pPr>
            <a:r>
              <a:rPr lang="en-US" sz="2000" dirty="0">
                <a:solidFill>
                  <a:schemeClr val="accent3">
                    <a:lumMod val="25000"/>
                  </a:schemeClr>
                </a:solidFill>
                <a:latin typeface="Abadi" panose="020B0604020104020204" pitchFamily="34" charset="0"/>
              </a:rPr>
              <a:t>- What operating factors we need to consider to have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7EDC-12AC-8653-ECDC-125E4679B4D6}"/>
              </a:ext>
            </a:extLst>
          </p:cNvPr>
          <p:cNvSpPr>
            <a:spLocks noGrp="1"/>
          </p:cNvSpPr>
          <p:nvPr>
            <p:ph type="title"/>
          </p:nvPr>
        </p:nvSpPr>
        <p:spPr>
          <a:xfrm>
            <a:off x="991892" y="365125"/>
            <a:ext cx="10361908" cy="1076217"/>
          </a:xfrm>
        </p:spPr>
        <p:txBody>
          <a:bodyPr/>
          <a:lstStyle/>
          <a:p>
            <a:r>
              <a:rPr lang="en-US" sz="3700" dirty="0">
                <a:solidFill>
                  <a:srgbClr val="0B49CB"/>
                </a:solidFill>
                <a:latin typeface="Abadi"/>
              </a:rPr>
              <a:t>Distance to highway</a:t>
            </a:r>
            <a:endParaRPr lang="en-CA" sz="3700" dirty="0">
              <a:solidFill>
                <a:srgbClr val="0B49CB"/>
              </a:solidFill>
              <a:latin typeface="Abadi"/>
            </a:endParaRPr>
          </a:p>
        </p:txBody>
      </p:sp>
      <p:pic>
        <p:nvPicPr>
          <p:cNvPr id="5" name="Content Placeholder 4">
            <a:extLst>
              <a:ext uri="{FF2B5EF4-FFF2-40B4-BE49-F238E27FC236}">
                <a16:creationId xmlns:a16="http://schemas.microsoft.com/office/drawing/2014/main" id="{BD829951-0D95-A163-CA54-658435B9E8EE}"/>
              </a:ext>
            </a:extLst>
          </p:cNvPr>
          <p:cNvPicPr>
            <a:picLocks noGrp="1" noChangeAspect="1"/>
          </p:cNvPicPr>
          <p:nvPr>
            <p:ph idx="1"/>
          </p:nvPr>
        </p:nvPicPr>
        <p:blipFill>
          <a:blip r:embed="rId2"/>
          <a:stretch>
            <a:fillRect/>
          </a:stretch>
        </p:blipFill>
        <p:spPr>
          <a:xfrm>
            <a:off x="991892" y="1092180"/>
            <a:ext cx="7253937" cy="4447273"/>
          </a:xfrm>
        </p:spPr>
      </p:pic>
    </p:spTree>
    <p:extLst>
      <p:ext uri="{BB962C8B-B14F-4D97-AF65-F5344CB8AC3E}">
        <p14:creationId xmlns:p14="http://schemas.microsoft.com/office/powerpoint/2010/main" val="3029557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785C-A2EE-AFD9-D030-6EB5AA8310FE}"/>
              </a:ext>
            </a:extLst>
          </p:cNvPr>
          <p:cNvSpPr>
            <a:spLocks noGrp="1"/>
          </p:cNvSpPr>
          <p:nvPr>
            <p:ph type="title"/>
          </p:nvPr>
        </p:nvSpPr>
        <p:spPr/>
        <p:txBody>
          <a:bodyPr/>
          <a:lstStyle/>
          <a:p>
            <a:r>
              <a:rPr lang="en-US" sz="3700" dirty="0">
                <a:solidFill>
                  <a:srgbClr val="0B49CB"/>
                </a:solidFill>
                <a:latin typeface="Abadi"/>
              </a:rPr>
              <a:t>The</a:t>
            </a:r>
            <a:r>
              <a:rPr lang="en-US" dirty="0"/>
              <a:t> </a:t>
            </a:r>
            <a:r>
              <a:rPr lang="en-US" sz="3700" dirty="0">
                <a:solidFill>
                  <a:srgbClr val="0B49CB"/>
                </a:solidFill>
                <a:latin typeface="Abadi"/>
              </a:rPr>
              <a:t>success ratio for each four sites</a:t>
            </a:r>
            <a:endParaRPr lang="en-CA" sz="3700" dirty="0">
              <a:solidFill>
                <a:srgbClr val="0B49CB"/>
              </a:solidFill>
              <a:latin typeface="Abadi"/>
            </a:endParaRPr>
          </a:p>
        </p:txBody>
      </p:sp>
      <p:pic>
        <p:nvPicPr>
          <p:cNvPr id="5" name="Content Placeholder 4">
            <a:extLst>
              <a:ext uri="{FF2B5EF4-FFF2-40B4-BE49-F238E27FC236}">
                <a16:creationId xmlns:a16="http://schemas.microsoft.com/office/drawing/2014/main" id="{1112B5AC-082E-170C-506F-FB26929C8AF6}"/>
              </a:ext>
            </a:extLst>
          </p:cNvPr>
          <p:cNvPicPr>
            <a:picLocks noGrp="1" noChangeAspect="1"/>
          </p:cNvPicPr>
          <p:nvPr>
            <p:ph idx="1"/>
          </p:nvPr>
        </p:nvPicPr>
        <p:blipFill>
          <a:blip r:embed="rId2"/>
          <a:stretch>
            <a:fillRect/>
          </a:stretch>
        </p:blipFill>
        <p:spPr>
          <a:xfrm>
            <a:off x="838200" y="1505089"/>
            <a:ext cx="10515600" cy="4248490"/>
          </a:xfrm>
        </p:spPr>
      </p:pic>
    </p:spTree>
    <p:extLst>
      <p:ext uri="{BB962C8B-B14F-4D97-AF65-F5344CB8AC3E}">
        <p14:creationId xmlns:p14="http://schemas.microsoft.com/office/powerpoint/2010/main" val="235273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4641" y="1380967"/>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we can see KSC LC-39A site has the most successful launch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by dash plotty</a:t>
            </a:r>
          </a:p>
        </p:txBody>
      </p:sp>
      <p:pic>
        <p:nvPicPr>
          <p:cNvPr id="4" name="Picture 3">
            <a:extLst>
              <a:ext uri="{FF2B5EF4-FFF2-40B4-BE49-F238E27FC236}">
                <a16:creationId xmlns:a16="http://schemas.microsoft.com/office/drawing/2014/main" id="{8908C7C0-D51A-7DAC-703E-BF1716049480}"/>
              </a:ext>
            </a:extLst>
          </p:cNvPr>
          <p:cNvPicPr>
            <a:picLocks noChangeAspect="1"/>
          </p:cNvPicPr>
          <p:nvPr/>
        </p:nvPicPr>
        <p:blipFill>
          <a:blip r:embed="rId3"/>
          <a:stretch>
            <a:fillRect/>
          </a:stretch>
        </p:blipFill>
        <p:spPr>
          <a:xfrm>
            <a:off x="694641" y="2077800"/>
            <a:ext cx="8020131" cy="401791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9537" y="1453666"/>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rgbClr val="0B49CB"/>
                </a:solidFill>
                <a:latin typeface="Abadi" panose="020B0604020104020204" pitchFamily="34" charset="0"/>
                <a:ea typeface="+mj-ea"/>
                <a:cs typeface="+mj-cs"/>
              </a:rPr>
              <a:t>We chose</a:t>
            </a:r>
            <a:r>
              <a:rPr lang="en-US" sz="2400" kern="1200" dirty="0">
                <a:solidFill>
                  <a:srgbClr val="0B49CB"/>
                </a:solidFill>
                <a:latin typeface="Abadi" panose="020B0604020104020204" pitchFamily="34" charset="0"/>
                <a:ea typeface="+mj-ea"/>
                <a:cs typeface="+mj-cs"/>
              </a:rPr>
              <a:t> different payload in the range slider (0 to 5000)</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a:t>
            </a:r>
          </a:p>
        </p:txBody>
      </p:sp>
      <p:pic>
        <p:nvPicPr>
          <p:cNvPr id="4" name="Picture 3">
            <a:extLst>
              <a:ext uri="{FF2B5EF4-FFF2-40B4-BE49-F238E27FC236}">
                <a16:creationId xmlns:a16="http://schemas.microsoft.com/office/drawing/2014/main" id="{5460EC60-C0C7-4444-F2C5-DC75AC06904B}"/>
              </a:ext>
            </a:extLst>
          </p:cNvPr>
          <p:cNvPicPr>
            <a:picLocks noChangeAspect="1"/>
          </p:cNvPicPr>
          <p:nvPr/>
        </p:nvPicPr>
        <p:blipFill>
          <a:blip r:embed="rId3"/>
          <a:stretch>
            <a:fillRect/>
          </a:stretch>
        </p:blipFill>
        <p:spPr>
          <a:xfrm>
            <a:off x="689538" y="1938184"/>
            <a:ext cx="11328746" cy="429299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1EF8C-E3D8-E703-F9B7-F9B26974D30A}"/>
              </a:ext>
            </a:extLst>
          </p:cNvPr>
          <p:cNvSpPr txBox="1"/>
          <p:nvPr/>
        </p:nvSpPr>
        <p:spPr>
          <a:xfrm>
            <a:off x="1406472" y="5046997"/>
            <a:ext cx="7210586" cy="1836400"/>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success rate for low weight payloads 1 to 5000 is higher than high weight payload  (5000 to 10000)</a:t>
            </a:r>
          </a:p>
          <a:p>
            <a:pPr marL="0" indent="0">
              <a:lnSpc>
                <a:spcPct val="100000"/>
              </a:lnSpc>
              <a:spcBef>
                <a:spcPts val="1400"/>
              </a:spcBef>
              <a:buNone/>
            </a:pPr>
            <a:r>
              <a:rPr lang="en-US" dirty="0" err="1">
                <a:solidFill>
                  <a:schemeClr val="accent3">
                    <a:lumMod val="25000"/>
                  </a:schemeClr>
                </a:solidFill>
                <a:latin typeface="Abadi" panose="020B0604020104020204" pitchFamily="34" charset="0"/>
              </a:rPr>
              <a:t>Github</a:t>
            </a:r>
            <a:r>
              <a:rPr lang="en-US" dirty="0">
                <a:solidFill>
                  <a:schemeClr val="accent3">
                    <a:lumMod val="25000"/>
                  </a:schemeClr>
                </a:solidFill>
                <a:latin typeface="Abadi" panose="020B0604020104020204" pitchFamily="34" charset="0"/>
              </a:rPr>
              <a:t> URL: </a:t>
            </a:r>
            <a:r>
              <a:rPr lang="en-US" dirty="0">
                <a:solidFill>
                  <a:schemeClr val="accent3">
                    <a:lumMod val="25000"/>
                  </a:schemeClr>
                </a:solidFill>
                <a:latin typeface="Abadi" panose="020B0604020104020204" pitchFamily="34" charset="0"/>
                <a:hlinkClick r:id="rId2"/>
              </a:rPr>
              <a:t>https://github.com/Homa777/Applied-data-science-capston-course/blob/main/app_ploty_dash.py</a:t>
            </a: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B80FF97-2598-2E73-4D9A-5D2C442C56B0}"/>
              </a:ext>
            </a:extLst>
          </p:cNvPr>
          <p:cNvPicPr>
            <a:picLocks noChangeAspect="1"/>
          </p:cNvPicPr>
          <p:nvPr/>
        </p:nvPicPr>
        <p:blipFill>
          <a:blip r:embed="rId3"/>
          <a:stretch>
            <a:fillRect/>
          </a:stretch>
        </p:blipFill>
        <p:spPr>
          <a:xfrm>
            <a:off x="1252859" y="880650"/>
            <a:ext cx="9839587" cy="3892828"/>
          </a:xfrm>
          <a:prstGeom prst="rect">
            <a:avLst/>
          </a:prstGeom>
        </p:spPr>
      </p:pic>
    </p:spTree>
    <p:extLst>
      <p:ext uri="{BB962C8B-B14F-4D97-AF65-F5344CB8AC3E}">
        <p14:creationId xmlns:p14="http://schemas.microsoft.com/office/powerpoint/2010/main" val="295920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20424"/>
            <a:ext cx="10601781" cy="477889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latin typeface="Abadi" panose="020B0604020104020204" pitchFamily="34" charset="0"/>
              </a:rPr>
              <a:t>The decision tree classifier is the model with the highest classification accuracy</a:t>
            </a:r>
          </a:p>
          <a:p>
            <a:pPr lvl="4">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84CC483-2487-7D88-A206-E716B6EE55B7}"/>
              </a:ext>
            </a:extLst>
          </p:cNvPr>
          <p:cNvPicPr>
            <a:picLocks noChangeAspect="1"/>
          </p:cNvPicPr>
          <p:nvPr/>
        </p:nvPicPr>
        <p:blipFill>
          <a:blip r:embed="rId3"/>
          <a:stretch>
            <a:fillRect/>
          </a:stretch>
        </p:blipFill>
        <p:spPr>
          <a:xfrm>
            <a:off x="475411" y="1886209"/>
            <a:ext cx="11190977" cy="44270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8353"/>
            <a:ext cx="9477960" cy="452063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3 cased of false positives: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cases which did not land but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 predicted landed.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0" y="185980"/>
            <a:ext cx="11421989" cy="100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lnSpc>
                <a:spcPct val="100000"/>
              </a:lnSpc>
              <a:spcBef>
                <a:spcPts val="1400"/>
              </a:spcBef>
              <a:buNone/>
            </a:pPr>
            <a:r>
              <a:rPr lang="en-US" sz="2800" dirty="0">
                <a:solidFill>
                  <a:srgbClr val="1C7DDB"/>
                </a:solidFill>
                <a:latin typeface="Abadi"/>
              </a:rPr>
              <a:t>                        Confusion Matrix of </a:t>
            </a:r>
            <a:r>
              <a:rPr lang="en-US" sz="2800" dirty="0">
                <a:solidFill>
                  <a:srgbClr val="1C7DDB"/>
                </a:solidFill>
                <a:latin typeface="Abadi" panose="020B0604020104020204" pitchFamily="34" charset="0"/>
              </a:rPr>
              <a:t>decision </a:t>
            </a:r>
          </a:p>
          <a:p>
            <a:pPr marL="0" indent="0">
              <a:lnSpc>
                <a:spcPct val="100000"/>
              </a:lnSpc>
              <a:spcBef>
                <a:spcPts val="1400"/>
              </a:spcBef>
              <a:buNone/>
            </a:pPr>
            <a:r>
              <a:rPr lang="en-US" sz="2800" dirty="0">
                <a:solidFill>
                  <a:srgbClr val="1C7DDB"/>
                </a:solidFill>
                <a:latin typeface="Abadi" panose="020B0604020104020204" pitchFamily="34" charset="0"/>
              </a:rPr>
              <a:t>                                  tree classifier</a:t>
            </a:r>
            <a:r>
              <a:rPr lang="en-US" sz="2800" dirty="0">
                <a:solidFill>
                  <a:srgbClr val="1C7DDB"/>
                </a:solidFill>
                <a:latin typeface="Abadi"/>
              </a:rPr>
              <a:t> </a:t>
            </a:r>
            <a:endParaRPr lang="en-US" sz="2800" dirty="0">
              <a:solidFill>
                <a:srgbClr val="1C7DDB"/>
              </a:solidFill>
            </a:endParaRPr>
          </a:p>
        </p:txBody>
      </p:sp>
      <p:pic>
        <p:nvPicPr>
          <p:cNvPr id="2" name="Picture 1">
            <a:extLst>
              <a:ext uri="{FF2B5EF4-FFF2-40B4-BE49-F238E27FC236}">
                <a16:creationId xmlns:a16="http://schemas.microsoft.com/office/drawing/2014/main" id="{5D7CC991-E7A5-C35C-98ED-3D223AF18EF7}"/>
              </a:ext>
            </a:extLst>
          </p:cNvPr>
          <p:cNvPicPr>
            <a:picLocks noChangeAspect="1"/>
          </p:cNvPicPr>
          <p:nvPr/>
        </p:nvPicPr>
        <p:blipFill>
          <a:blip r:embed="rId3"/>
          <a:stretch>
            <a:fillRect/>
          </a:stretch>
        </p:blipFill>
        <p:spPr>
          <a:xfrm>
            <a:off x="5253925" y="1348353"/>
            <a:ext cx="6656511" cy="50250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83729" y="1966967"/>
            <a:ext cx="11074243" cy="44602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52400" y="1348333"/>
            <a:ext cx="11133211" cy="550965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marL="0" indent="0">
              <a:lnSpc>
                <a:spcPct val="120000"/>
              </a:lnSpc>
              <a:spcBef>
                <a:spcPts val="1400"/>
              </a:spcBef>
              <a:buNone/>
            </a:pPr>
            <a:r>
              <a:rPr lang="en-US" sz="8000" dirty="0">
                <a:solidFill>
                  <a:schemeClr val="bg2">
                    <a:lumMod val="50000"/>
                  </a:schemeClr>
                </a:solidFill>
                <a:latin typeface="Abadi"/>
              </a:rPr>
              <a:t>   Data was collected using SpaceX API and web scraping from Wikipedia website</a:t>
            </a:r>
            <a:endParaRPr lang="en-US" sz="8000" dirty="0">
              <a:solidFill>
                <a:schemeClr val="accent3">
                  <a:lumMod val="25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marL="0" indent="0">
              <a:lnSpc>
                <a:spcPct val="120000"/>
              </a:lnSpc>
              <a:spcBef>
                <a:spcPts val="1400"/>
              </a:spcBef>
              <a:buNone/>
            </a:pPr>
            <a:r>
              <a:rPr lang="en-US" sz="8000" dirty="0">
                <a:solidFill>
                  <a:schemeClr val="bg2">
                    <a:lumMod val="50000"/>
                  </a:schemeClr>
                </a:solidFill>
                <a:latin typeface="Abadi"/>
              </a:rPr>
              <a:t>   Used One hot encoder to display all features and their encoded ones </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8000" dirty="0">
                <a:latin typeface="-apple-system"/>
              </a:rPr>
              <a:t>1. C</a:t>
            </a:r>
            <a:r>
              <a:rPr lang="en-US" sz="8000" b="0" i="0" dirty="0">
                <a:effectLst/>
                <a:latin typeface="-apple-system"/>
              </a:rPr>
              <a:t>reate a column for the class                      2.  Standardize the data           </a:t>
            </a:r>
          </a:p>
          <a:p>
            <a:pPr marL="0" indent="0">
              <a:lnSpc>
                <a:spcPct val="120000"/>
              </a:lnSpc>
              <a:spcBef>
                <a:spcPts val="1400"/>
              </a:spcBef>
              <a:buNone/>
            </a:pPr>
            <a:r>
              <a:rPr lang="en-US" sz="8000" dirty="0">
                <a:latin typeface="-apple-system"/>
              </a:rPr>
              <a:t>3. </a:t>
            </a:r>
            <a:r>
              <a:rPr lang="en-US" sz="8000" b="0" i="0" dirty="0">
                <a:effectLst/>
                <a:latin typeface="-apple-system"/>
              </a:rPr>
              <a:t>Split into training data and test data         4. Find the method performs best using test data</a:t>
            </a:r>
          </a:p>
          <a:p>
            <a:pPr marL="0" indent="0">
              <a:lnSpc>
                <a:spcPct val="120000"/>
              </a:lnSpc>
              <a:spcBef>
                <a:spcPts val="1400"/>
              </a:spcBef>
              <a:buNone/>
            </a:pPr>
            <a:r>
              <a:rPr lang="en-US" sz="8000" b="0" i="0" dirty="0">
                <a:effectLst/>
                <a:latin typeface="-apple-system"/>
              </a:rPr>
              <a:t>5. Find best Hyperparameter for SVM, Classification Trees and Logistic Regression</a:t>
            </a:r>
          </a:p>
          <a:p>
            <a:pPr marL="1143000" indent="-1143000">
              <a:lnSpc>
                <a:spcPct val="120000"/>
              </a:lnSpc>
              <a:spcBef>
                <a:spcPts val="1400"/>
              </a:spcBef>
              <a:buFont typeface="+mj-lt"/>
              <a:buAutoNum type="arabicPeriod"/>
            </a:pPr>
            <a:endParaRPr lang="en-US" sz="6600" b="0" i="0" dirty="0">
              <a:effectLst/>
              <a:latin typeface="-apple-system"/>
            </a:endParaRPr>
          </a:p>
          <a:p>
            <a:pPr marL="1143000" indent="-1143000">
              <a:lnSpc>
                <a:spcPct val="120000"/>
              </a:lnSpc>
              <a:spcBef>
                <a:spcPts val="1400"/>
              </a:spcBef>
              <a:buFont typeface="+mj-lt"/>
              <a:buAutoNum type="arabicPeriod"/>
            </a:pPr>
            <a:endParaRPr lang="en-US" sz="6600" b="0" i="0" dirty="0">
              <a:effectLst/>
              <a:latin typeface="-apple-system"/>
            </a:endParaRPr>
          </a:p>
          <a:p>
            <a:pPr marL="1143000" indent="-1143000">
              <a:lnSpc>
                <a:spcPct val="120000"/>
              </a:lnSpc>
              <a:spcBef>
                <a:spcPts val="1400"/>
              </a:spcBef>
              <a:buFont typeface="+mj-lt"/>
              <a:buAutoNum type="arabicPeriod"/>
            </a:pPr>
            <a:endParaRPr lang="en-US" sz="6600" b="0" i="0" dirty="0">
              <a:effectLst/>
              <a:latin typeface="-apple-system"/>
            </a:endParaRPr>
          </a:p>
          <a:p>
            <a:pPr marL="1143000" indent="-1143000">
              <a:lnSpc>
                <a:spcPct val="120000"/>
              </a:lnSpc>
              <a:spcBef>
                <a:spcPts val="1400"/>
              </a:spcBef>
              <a:buFont typeface="+mj-lt"/>
              <a:buAutoNum type="arabicPeriod"/>
            </a:pPr>
            <a:endParaRPr lang="en-US" sz="6600" b="0" i="0" dirty="0">
              <a:effectLst/>
              <a:latin typeface="-apple-system"/>
            </a:endParaRPr>
          </a:p>
          <a:p>
            <a:pPr algn="l"/>
            <a:r>
              <a:rPr lang="en-US" sz="6600" b="0" i="0" dirty="0">
                <a:effectLst/>
                <a:latin typeface="-apple-system"/>
              </a:rPr>
              <a:t>-</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88897"/>
            <a:ext cx="11029186" cy="5030453"/>
          </a:xfrm>
          <a:prstGeom prst="rect">
            <a:avLst/>
          </a:prstGeom>
        </p:spPr>
        <p:txBody>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Describe how data sets were collected</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collected using get request to the SpaceX API</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Next, we decoded data as a Json using .</a:t>
            </a:r>
            <a:r>
              <a:rPr lang="en-US" dirty="0" err="1">
                <a:solidFill>
                  <a:schemeClr val="accent3">
                    <a:lumMod val="25000"/>
                  </a:schemeClr>
                </a:solidFill>
                <a:latin typeface="Abadi" panose="020B0604020104020204" pitchFamily="34" charset="0"/>
              </a:rPr>
              <a:t>json</a:t>
            </a:r>
            <a:r>
              <a:rPr lang="en-US" dirty="0">
                <a:solidFill>
                  <a:schemeClr val="accent3">
                    <a:lumMod val="25000"/>
                  </a:schemeClr>
                </a:solidFill>
                <a:latin typeface="Abadi" panose="020B0604020104020204" pitchFamily="34" charset="0"/>
              </a:rPr>
              <a:t>() function and turn it into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using .</a:t>
            </a:r>
            <a:r>
              <a:rPr lang="en-US" dirty="0" err="1">
                <a:solidFill>
                  <a:schemeClr val="accent3">
                    <a:lumMod val="25000"/>
                  </a:schemeClr>
                </a:solidFill>
                <a:latin typeface="Abadi" panose="020B0604020104020204" pitchFamily="34" charset="0"/>
              </a:rPr>
              <a:t>json_normalize</a:t>
            </a:r>
            <a:r>
              <a:rPr lang="en-US"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was cleaned, and missing value substituted by the mean</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also collected using web scraping from Wikipedia for Falcon 9 launch records with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library</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Recorded as HTML table, parse the table and convert it to a pandas </a:t>
            </a:r>
            <a:r>
              <a:rPr lang="en-US" dirty="0" err="1">
                <a:solidFill>
                  <a:schemeClr val="accent3">
                    <a:lumMod val="25000"/>
                  </a:schemeClr>
                </a:solidFill>
                <a:latin typeface="Abadi" panose="020B0604020104020204" pitchFamily="34" charset="0"/>
              </a:rPr>
              <a:t>dataframe</a:t>
            </a:r>
            <a:r>
              <a:rPr lang="en-US"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2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6893-9A5A-2876-1112-5DE7F0EAE4BC}"/>
              </a:ext>
            </a:extLst>
          </p:cNvPr>
          <p:cNvSpPr>
            <a:spLocks noGrp="1"/>
          </p:cNvSpPr>
          <p:nvPr>
            <p:ph type="title"/>
          </p:nvPr>
        </p:nvSpPr>
        <p:spPr/>
        <p:txBody>
          <a:bodyPr/>
          <a:lstStyle/>
          <a:p>
            <a:br>
              <a:rPr lang="en-US" sz="4400" dirty="0">
                <a:solidFill>
                  <a:schemeClr val="accent3">
                    <a:lumMod val="25000"/>
                  </a:schemeClr>
                </a:solidFill>
                <a:latin typeface="Abadi" panose="020B0604020104020204" pitchFamily="34" charset="0"/>
              </a:rPr>
            </a:br>
            <a:endParaRPr lang="en-CA" dirty="0"/>
          </a:p>
        </p:txBody>
      </p:sp>
      <p:sp>
        <p:nvSpPr>
          <p:cNvPr id="4" name="Oval 3">
            <a:extLst>
              <a:ext uri="{FF2B5EF4-FFF2-40B4-BE49-F238E27FC236}">
                <a16:creationId xmlns:a16="http://schemas.microsoft.com/office/drawing/2014/main" id="{0A945311-1B6A-D357-A1E8-63308A851325}"/>
              </a:ext>
            </a:extLst>
          </p:cNvPr>
          <p:cNvSpPr/>
          <p:nvPr/>
        </p:nvSpPr>
        <p:spPr>
          <a:xfrm>
            <a:off x="4566835" y="612935"/>
            <a:ext cx="2564969" cy="132556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Prepared Data for analysis </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a:extLst>
              <a:ext uri="{FF2B5EF4-FFF2-40B4-BE49-F238E27FC236}">
                <a16:creationId xmlns:a16="http://schemas.microsoft.com/office/drawing/2014/main" id="{31693CFA-33AD-A7C5-DC14-28D8DB1041F5}"/>
              </a:ext>
            </a:extLst>
          </p:cNvPr>
          <p:cNvSpPr/>
          <p:nvPr/>
        </p:nvSpPr>
        <p:spPr>
          <a:xfrm>
            <a:off x="1022888" y="1825626"/>
            <a:ext cx="2665709" cy="9020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a:t>Data collection using </a:t>
            </a:r>
            <a:r>
              <a:rPr lang="en-US" dirty="0">
                <a:solidFill>
                  <a:schemeClr val="accent3">
                    <a:lumMod val="25000"/>
                  </a:schemeClr>
                </a:solidFill>
                <a:latin typeface="Abadi" panose="020B0604020104020204" pitchFamily="34" charset="0"/>
              </a:rPr>
              <a:t>SpaceX API</a:t>
            </a:r>
          </a:p>
          <a:p>
            <a:pPr algn="ctr"/>
            <a:r>
              <a:rPr lang="en-US" dirty="0"/>
              <a:t> </a:t>
            </a:r>
            <a:endParaRPr lang="en-CA" dirty="0"/>
          </a:p>
        </p:txBody>
      </p:sp>
      <p:sp>
        <p:nvSpPr>
          <p:cNvPr id="14" name="Rectangle: Rounded Corners 13">
            <a:extLst>
              <a:ext uri="{FF2B5EF4-FFF2-40B4-BE49-F238E27FC236}">
                <a16:creationId xmlns:a16="http://schemas.microsoft.com/office/drawing/2014/main" id="{7AD0A656-DF71-2C81-1BA6-DA6B0189B029}"/>
              </a:ext>
            </a:extLst>
          </p:cNvPr>
          <p:cNvSpPr/>
          <p:nvPr/>
        </p:nvSpPr>
        <p:spPr>
          <a:xfrm>
            <a:off x="8526657" y="1825625"/>
            <a:ext cx="2446147" cy="9020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collection using </a:t>
            </a:r>
            <a:r>
              <a:rPr lang="en-US" dirty="0">
                <a:solidFill>
                  <a:schemeClr val="accent3">
                    <a:lumMod val="25000"/>
                  </a:schemeClr>
                </a:solidFill>
                <a:latin typeface="Abadi" panose="020B0604020104020204" pitchFamily="34" charset="0"/>
              </a:rPr>
              <a:t>web scraping</a:t>
            </a:r>
            <a:endParaRPr lang="en-CA" dirty="0"/>
          </a:p>
        </p:txBody>
      </p:sp>
      <p:sp>
        <p:nvSpPr>
          <p:cNvPr id="15" name="Rectangle: Rounded Corners 14">
            <a:extLst>
              <a:ext uri="{FF2B5EF4-FFF2-40B4-BE49-F238E27FC236}">
                <a16:creationId xmlns:a16="http://schemas.microsoft.com/office/drawing/2014/main" id="{15386A3E-D8A6-9585-8FA2-43BEAB211F6F}"/>
              </a:ext>
            </a:extLst>
          </p:cNvPr>
          <p:cNvSpPr/>
          <p:nvPr/>
        </p:nvSpPr>
        <p:spPr>
          <a:xfrm>
            <a:off x="1425843" y="3216599"/>
            <a:ext cx="1720312" cy="9020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3">
                    <a:lumMod val="25000"/>
                  </a:schemeClr>
                </a:solidFill>
                <a:latin typeface="Abadi" panose="020B0604020104020204" pitchFamily="34" charset="0"/>
              </a:rPr>
              <a:t>D</a:t>
            </a:r>
            <a:r>
              <a:rPr lang="en-US" sz="1800" dirty="0">
                <a:solidFill>
                  <a:schemeClr val="accent3">
                    <a:lumMod val="25000"/>
                  </a:schemeClr>
                </a:solidFill>
                <a:latin typeface="Abadi" panose="020B0604020104020204" pitchFamily="34" charset="0"/>
              </a:rPr>
              <a:t>ecoded data as a Json</a:t>
            </a:r>
            <a:endParaRPr lang="en-CA" dirty="0"/>
          </a:p>
        </p:txBody>
      </p:sp>
      <p:sp>
        <p:nvSpPr>
          <p:cNvPr id="17" name="Rectangle: Rounded Corners 16">
            <a:extLst>
              <a:ext uri="{FF2B5EF4-FFF2-40B4-BE49-F238E27FC236}">
                <a16:creationId xmlns:a16="http://schemas.microsoft.com/office/drawing/2014/main" id="{59188B84-AA04-6713-B630-B286DB0DAF5C}"/>
              </a:ext>
            </a:extLst>
          </p:cNvPr>
          <p:cNvSpPr/>
          <p:nvPr/>
        </p:nvSpPr>
        <p:spPr>
          <a:xfrm>
            <a:off x="4985933" y="2727702"/>
            <a:ext cx="1689315" cy="7904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preprocessing</a:t>
            </a:r>
            <a:endParaRPr lang="en-CA" dirty="0"/>
          </a:p>
        </p:txBody>
      </p:sp>
      <p:sp>
        <p:nvSpPr>
          <p:cNvPr id="18" name="Rectangle: Rounded Corners 17">
            <a:extLst>
              <a:ext uri="{FF2B5EF4-FFF2-40B4-BE49-F238E27FC236}">
                <a16:creationId xmlns:a16="http://schemas.microsoft.com/office/drawing/2014/main" id="{D69F2786-6B47-7A90-F83C-CEA83E3A53A2}"/>
              </a:ext>
            </a:extLst>
          </p:cNvPr>
          <p:cNvSpPr/>
          <p:nvPr/>
        </p:nvSpPr>
        <p:spPr>
          <a:xfrm>
            <a:off x="8424620" y="3250584"/>
            <a:ext cx="2655379" cy="7904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Parsing the launch HTML                 tables</a:t>
            </a:r>
          </a:p>
        </p:txBody>
      </p:sp>
      <p:sp>
        <p:nvSpPr>
          <p:cNvPr id="19" name="Content Placeholder 18">
            <a:extLst>
              <a:ext uri="{FF2B5EF4-FFF2-40B4-BE49-F238E27FC236}">
                <a16:creationId xmlns:a16="http://schemas.microsoft.com/office/drawing/2014/main" id="{57622846-E3AB-44FA-55A4-F511DBF0387A}"/>
              </a:ext>
            </a:extLst>
          </p:cNvPr>
          <p:cNvSpPr>
            <a:spLocks noGrp="1"/>
          </p:cNvSpPr>
          <p:nvPr>
            <p:ph idx="1"/>
          </p:nvPr>
        </p:nvSpPr>
        <p:spPr>
          <a:xfrm>
            <a:off x="4999492" y="4730635"/>
            <a:ext cx="1694484" cy="742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indent="0" algn="ctr">
              <a:buNone/>
            </a:pPr>
            <a:r>
              <a:rPr lang="en-US" sz="1800" dirty="0"/>
              <a:t>Create Pandas</a:t>
            </a:r>
          </a:p>
          <a:p>
            <a:pPr marL="0" indent="0" algn="ctr">
              <a:buNone/>
            </a:pPr>
            <a:r>
              <a:rPr lang="en-US" sz="1800" dirty="0" err="1"/>
              <a:t>dataframe</a:t>
            </a:r>
            <a:endParaRPr lang="en-CA" sz="1800" dirty="0"/>
          </a:p>
        </p:txBody>
      </p:sp>
      <p:cxnSp>
        <p:nvCxnSpPr>
          <p:cNvPr id="24" name="Straight Arrow Connector 23">
            <a:extLst>
              <a:ext uri="{FF2B5EF4-FFF2-40B4-BE49-F238E27FC236}">
                <a16:creationId xmlns:a16="http://schemas.microsoft.com/office/drawing/2014/main" id="{CD70D421-68BA-EC37-1230-9D2FB6029D31}"/>
              </a:ext>
            </a:extLst>
          </p:cNvPr>
          <p:cNvCxnSpPr>
            <a:cxnSpLocks/>
            <a:stCxn id="14" idx="2"/>
            <a:endCxn id="18" idx="0"/>
          </p:cNvCxnSpPr>
          <p:nvPr/>
        </p:nvCxnSpPr>
        <p:spPr>
          <a:xfrm>
            <a:off x="9749731" y="2727701"/>
            <a:ext cx="2579" cy="522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5591F15-400F-E104-82AC-61533D2DF835}"/>
              </a:ext>
            </a:extLst>
          </p:cNvPr>
          <p:cNvCxnSpPr>
            <a:stCxn id="13" idx="2"/>
          </p:cNvCxnSpPr>
          <p:nvPr/>
        </p:nvCxnSpPr>
        <p:spPr>
          <a:xfrm flipH="1">
            <a:off x="2355742" y="2727702"/>
            <a:ext cx="1" cy="522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844426E6-E00A-2956-439F-DA0810796CEB}"/>
              </a:ext>
            </a:extLst>
          </p:cNvPr>
          <p:cNvCxnSpPr>
            <a:cxnSpLocks/>
            <a:stCxn id="18" idx="2"/>
            <a:endCxn id="19" idx="3"/>
          </p:cNvCxnSpPr>
          <p:nvPr/>
        </p:nvCxnSpPr>
        <p:spPr>
          <a:xfrm rot="5400000">
            <a:off x="7692775" y="3042199"/>
            <a:ext cx="1060737" cy="305833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645E4D76-0E45-F189-B718-1F5B73924FC1}"/>
              </a:ext>
            </a:extLst>
          </p:cNvPr>
          <p:cNvCxnSpPr>
            <a:stCxn id="15" idx="2"/>
            <a:endCxn id="19" idx="1"/>
          </p:cNvCxnSpPr>
          <p:nvPr/>
        </p:nvCxnSpPr>
        <p:spPr>
          <a:xfrm rot="16200000" flipH="1">
            <a:off x="3151215" y="3253458"/>
            <a:ext cx="983060" cy="271349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1EA80AA-A99C-8DB5-0A57-E02A86E641DC}"/>
              </a:ext>
            </a:extLst>
          </p:cNvPr>
          <p:cNvCxnSpPr>
            <a:stCxn id="19" idx="0"/>
            <a:endCxn id="17" idx="2"/>
          </p:cNvCxnSpPr>
          <p:nvPr/>
        </p:nvCxnSpPr>
        <p:spPr>
          <a:xfrm flipH="1" flipV="1">
            <a:off x="5830591" y="3518116"/>
            <a:ext cx="16143" cy="1212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A211051C-B2BA-0BBF-4C08-937B9751452A}"/>
              </a:ext>
            </a:extLst>
          </p:cNvPr>
          <p:cNvCxnSpPr>
            <a:stCxn id="17" idx="0"/>
            <a:endCxn id="4" idx="4"/>
          </p:cNvCxnSpPr>
          <p:nvPr/>
        </p:nvCxnSpPr>
        <p:spPr>
          <a:xfrm flipV="1">
            <a:off x="5830591" y="1938498"/>
            <a:ext cx="18729" cy="789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500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10515600" cy="422534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a:t>
            </a:r>
          </a:p>
          <a:p>
            <a:pPr marL="0" indent="0">
              <a:lnSpc>
                <a:spcPct val="100000"/>
              </a:lnSpc>
              <a:spcBef>
                <a:spcPts val="1400"/>
              </a:spcBef>
              <a:buNone/>
            </a:pPr>
            <a:r>
              <a:rPr lang="en-US" dirty="0">
                <a:hlinkClick r:id="rId3"/>
              </a:rPr>
              <a:t>https://github.com/Homa777/Applied-data-science-capston-course/blob/main/Data%20collection_API%20Falcon%209.ipynb</a:t>
            </a:r>
            <a:endParaRPr lang="en-US" dirty="0"/>
          </a:p>
          <a:p>
            <a:pPr marL="0" indent="0">
              <a:lnSpc>
                <a:spcPct val="100000"/>
              </a:lnSpc>
              <a:spcBef>
                <a:spcPts val="1400"/>
              </a:spcBef>
              <a:buNone/>
            </a:pPr>
            <a:r>
              <a:rPr lang="en-US" sz="2800" dirty="0">
                <a:solidFill>
                  <a:schemeClr val="accent3">
                    <a:lumMod val="25000"/>
                  </a:schemeClr>
                </a:solidFill>
                <a:latin typeface="Abadi" panose="020B0604020104020204" pitchFamily="34" charset="0"/>
              </a:rPr>
              <a:t>We used the get request to the SpaceX API to collect data, clean the requested data and did some data wrangling and formatting</a:t>
            </a:r>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10920</TotalTime>
  <Words>1711</Words>
  <Application>Microsoft Office PowerPoint</Application>
  <PresentationFormat>Widescreen</PresentationFormat>
  <Paragraphs>266</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Flight Number vs. Orbit Type </vt:lpstr>
      <vt:lpstr>PowerPoint Presentation</vt:lpstr>
      <vt:lpstr>PowerPoint Presentation</vt:lpstr>
      <vt:lpstr>All Launch Site Names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2015 Launch Records </vt:lpstr>
      <vt:lpstr>PowerPoint Presentation</vt:lpstr>
      <vt:lpstr>PowerPoint Presentation</vt:lpstr>
      <vt:lpstr>PowerPoint Presentation</vt:lpstr>
      <vt:lpstr>Successful and failed Lunch sites</vt:lpstr>
      <vt:lpstr>PowerPoint Presentation</vt:lpstr>
      <vt:lpstr>Distance to closest city</vt:lpstr>
      <vt:lpstr>Distance to highway</vt:lpstr>
      <vt:lpstr>PowerPoint Presentation</vt:lpstr>
      <vt:lpstr>The success ratio for each four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Mehdi Gharaei</cp:lastModifiedBy>
  <cp:revision>255</cp:revision>
  <dcterms:created xsi:type="dcterms:W3CDTF">2021-04-29T18:58:34Z</dcterms:created>
  <dcterms:modified xsi:type="dcterms:W3CDTF">2023-08-11T04:02:56Z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